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5" r:id="rId1"/>
  </p:sldMasterIdLst>
  <p:sldIdLst>
    <p:sldId id="256" r:id="rId2"/>
    <p:sldId id="257" r:id="rId3"/>
    <p:sldId id="258" r:id="rId4"/>
    <p:sldId id="259" r:id="rId5"/>
  </p:sldIdLst>
  <p:sldSz cx="6858000" cy="9906000" type="A4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nings Stephanie" initials="KS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6860A"/>
    <a:srgbClr val="E7F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1" autoAdjust="0"/>
    <p:restoredTop sz="91473" autoAdjust="0"/>
  </p:normalViewPr>
  <p:slideViewPr>
    <p:cSldViewPr snapToGrid="0">
      <p:cViewPr>
        <p:scale>
          <a:sx n="200" d="100"/>
          <a:sy n="200" d="100"/>
        </p:scale>
        <p:origin x="384" y="8128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commentAuthors" Target="commentAuthors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1-20T16:27:50.865" idx="2">
    <p:pos x="3960" y="6130"/>
    <p:text>changer en fonction de l'adresse du jour</p:text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189" y="0"/>
            <a:ext cx="6859191" cy="9910041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9832" y="3216061"/>
            <a:ext cx="4438259" cy="36846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9832" y="6900665"/>
            <a:ext cx="4438259" cy="1244273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5279607" y="2720997"/>
            <a:ext cx="1430865" cy="171494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t>14/02/17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3336950" y="4794656"/>
            <a:ext cx="5575260" cy="171495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809234" y="0"/>
            <a:ext cx="514350" cy="1588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5" y="427172"/>
            <a:ext cx="593481" cy="1108881"/>
          </a:xfrm>
          <a:prstGeom prst="rect">
            <a:avLst/>
          </a:prstGeom>
        </p:spPr>
        <p:txBody>
          <a:bodyPr anchor="b"/>
          <a:lstStyle>
            <a:lvl1pPr algn="ctr">
              <a:defRPr sz="2100"/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255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189" y="0"/>
            <a:ext cx="6859191" cy="9910041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5" y="7166545"/>
            <a:ext cx="4816503" cy="818621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9835" y="990600"/>
            <a:ext cx="4816503" cy="495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883" indent="0">
              <a:buNone/>
              <a:defRPr sz="1200"/>
            </a:lvl2pPr>
            <a:lvl3pPr marL="685766" indent="0">
              <a:buNone/>
              <a:defRPr sz="1200"/>
            </a:lvl3pPr>
            <a:lvl4pPr marL="1028649" indent="0">
              <a:buNone/>
              <a:defRPr sz="1200"/>
            </a:lvl4pPr>
            <a:lvl5pPr marL="1371532" indent="0">
              <a:buNone/>
              <a:defRPr sz="1200"/>
            </a:lvl5pPr>
            <a:lvl6pPr marL="1714415" indent="0">
              <a:buNone/>
              <a:defRPr sz="1200"/>
            </a:lvl6pPr>
            <a:lvl7pPr marL="2057298" indent="0">
              <a:buNone/>
              <a:defRPr sz="1200"/>
            </a:lvl7pPr>
            <a:lvl8pPr marL="2400181" indent="0">
              <a:buNone/>
              <a:defRPr sz="1200"/>
            </a:lvl8pPr>
            <a:lvl9pPr marL="2743064" indent="0">
              <a:buNone/>
              <a:defRPr sz="12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649832" y="7985166"/>
            <a:ext cx="4816503" cy="713139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883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8" indent="0">
              <a:buNone/>
              <a:defRPr sz="675"/>
            </a:lvl7pPr>
            <a:lvl8pPr marL="2400181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14/02/17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809234" y="0"/>
            <a:ext cx="514350" cy="1588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58965" y="427172"/>
            <a:ext cx="593481" cy="1108881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355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89" y="0"/>
            <a:ext cx="6859191" cy="9910041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1" y="1339145"/>
            <a:ext cx="4816504" cy="2445040"/>
          </a:xfrm>
        </p:spPr>
        <p:txBody>
          <a:bodyPr/>
          <a:lstStyle>
            <a:lvl1pPr>
              <a:defRPr sz="27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1" y="5038256"/>
            <a:ext cx="4816504" cy="3664349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883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8" indent="0">
              <a:buNone/>
              <a:defRPr sz="675"/>
            </a:lvl7pPr>
            <a:lvl8pPr marL="2400181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14/02/17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809234" y="0"/>
            <a:ext cx="514350" cy="1588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5" y="427172"/>
            <a:ext cx="593481" cy="1108881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97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89" y="0"/>
            <a:ext cx="6859191" cy="9910041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485577" y="941335"/>
            <a:ext cx="4511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5302067" y="4189316"/>
            <a:ext cx="4642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049" y="1339144"/>
            <a:ext cx="4620289" cy="4163148"/>
          </a:xfrm>
        </p:spPr>
        <p:txBody>
          <a:bodyPr anchor="ctr"/>
          <a:lstStyle>
            <a:lvl1pPr>
              <a:defRPr sz="27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040463" y="5502293"/>
            <a:ext cx="4234607" cy="481163"/>
          </a:xfrm>
        </p:spPr>
        <p:txBody>
          <a:bodyPr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342883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8" indent="0">
              <a:buNone/>
              <a:defRPr sz="675"/>
            </a:lvl7pPr>
            <a:lvl8pPr marL="2400181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4" y="7223401"/>
            <a:ext cx="4757755" cy="1459783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883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8" indent="0">
              <a:buNone/>
              <a:defRPr sz="675"/>
            </a:lvl7pPr>
            <a:lvl8pPr marL="2400181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14/02/17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809234" y="0"/>
            <a:ext cx="514350" cy="1588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5" y="427172"/>
            <a:ext cx="593481" cy="1108881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233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189" y="0"/>
            <a:ext cx="6859191" cy="9910041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1" y="2971805"/>
            <a:ext cx="4816504" cy="3026833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835" y="7258207"/>
            <a:ext cx="4816503" cy="1437065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8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8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14/02/17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809234" y="0"/>
            <a:ext cx="514350" cy="1588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5" y="427172"/>
            <a:ext cx="593481" cy="1108881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63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3" y="1339145"/>
            <a:ext cx="4817695" cy="1025359"/>
          </a:xfrm>
        </p:spPr>
        <p:txBody>
          <a:bodyPr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831" y="3595512"/>
            <a:ext cx="1735074" cy="950389"/>
          </a:xfrm>
        </p:spPr>
        <p:txBody>
          <a:bodyPr anchor="b">
            <a:noAutofit/>
          </a:bodyPr>
          <a:lstStyle>
            <a:lvl1pPr marL="0" indent="0">
              <a:buNone/>
              <a:defRPr sz="15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1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649831" y="4545907"/>
            <a:ext cx="1735074" cy="4172084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883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8" indent="0">
              <a:buNone/>
              <a:defRPr sz="675"/>
            </a:lvl7pPr>
            <a:lvl8pPr marL="2400181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4212" y="3595512"/>
            <a:ext cx="1739189" cy="950389"/>
          </a:xfrm>
        </p:spPr>
        <p:txBody>
          <a:bodyPr anchor="b">
            <a:noAutofit/>
          </a:bodyPr>
          <a:lstStyle>
            <a:lvl1pPr marL="0" indent="0">
              <a:buNone/>
              <a:defRPr sz="15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1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2556356" y="4545907"/>
            <a:ext cx="1739189" cy="4172084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883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8" indent="0">
              <a:buNone/>
              <a:defRPr sz="675"/>
            </a:lvl7pPr>
            <a:lvl8pPr marL="2400181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68985" y="3595512"/>
            <a:ext cx="1739189" cy="950389"/>
          </a:xfrm>
        </p:spPr>
        <p:txBody>
          <a:bodyPr anchor="b">
            <a:noAutofit/>
          </a:bodyPr>
          <a:lstStyle>
            <a:lvl1pPr marL="0" indent="0">
              <a:buNone/>
              <a:defRPr sz="15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1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4470705" y="4545907"/>
            <a:ext cx="1737469" cy="4172084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883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8" indent="0">
              <a:buNone/>
              <a:defRPr sz="675"/>
            </a:lvl7pPr>
            <a:lvl8pPr marL="2400181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470898" y="3595517"/>
            <a:ext cx="0" cy="512247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387141" y="3595517"/>
            <a:ext cx="0" cy="512247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14/02/17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58965" y="427172"/>
            <a:ext cx="593481" cy="1108881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767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2" y="1339145"/>
            <a:ext cx="4758945" cy="1025359"/>
          </a:xfrm>
        </p:spPr>
        <p:txBody>
          <a:bodyPr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831" y="6037195"/>
            <a:ext cx="1735074" cy="950389"/>
          </a:xfrm>
        </p:spPr>
        <p:txBody>
          <a:bodyPr anchor="b">
            <a:noAutofit/>
          </a:bodyPr>
          <a:lstStyle>
            <a:lvl1pPr marL="0" indent="0">
              <a:buNone/>
              <a:defRPr sz="15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1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4291" y="3595511"/>
            <a:ext cx="1511358" cy="209060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883" indent="0">
              <a:buNone/>
              <a:defRPr sz="1200"/>
            </a:lvl2pPr>
            <a:lvl3pPr marL="685766" indent="0">
              <a:buNone/>
              <a:defRPr sz="1200"/>
            </a:lvl3pPr>
            <a:lvl4pPr marL="1028649" indent="0">
              <a:buNone/>
              <a:defRPr sz="1200"/>
            </a:lvl4pPr>
            <a:lvl5pPr marL="1371532" indent="0">
              <a:buNone/>
              <a:defRPr sz="1200"/>
            </a:lvl5pPr>
            <a:lvl6pPr marL="1714415" indent="0">
              <a:buNone/>
              <a:defRPr sz="1200"/>
            </a:lvl6pPr>
            <a:lvl7pPr marL="2057298" indent="0">
              <a:buNone/>
              <a:defRPr sz="1200"/>
            </a:lvl7pPr>
            <a:lvl8pPr marL="2400181" indent="0">
              <a:buNone/>
              <a:defRPr sz="1200"/>
            </a:lvl8pPr>
            <a:lvl9pPr marL="2743064" indent="0">
              <a:buNone/>
              <a:defRPr sz="12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649830" y="6987590"/>
            <a:ext cx="1735074" cy="1715019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883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8" indent="0">
              <a:buNone/>
              <a:defRPr sz="675"/>
            </a:lvl7pPr>
            <a:lvl8pPr marL="2400181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8346" y="6037193"/>
            <a:ext cx="1739189" cy="950389"/>
          </a:xfrm>
        </p:spPr>
        <p:txBody>
          <a:bodyPr anchor="b">
            <a:noAutofit/>
          </a:bodyPr>
          <a:lstStyle>
            <a:lvl1pPr marL="0" indent="0">
              <a:buNone/>
              <a:defRPr sz="15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1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664892" y="3595511"/>
            <a:ext cx="1511358" cy="209060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883" indent="0">
              <a:buNone/>
              <a:defRPr sz="1200"/>
            </a:lvl2pPr>
            <a:lvl3pPr marL="685766" indent="0">
              <a:buNone/>
              <a:defRPr sz="1200"/>
            </a:lvl3pPr>
            <a:lvl4pPr marL="1028649" indent="0">
              <a:buNone/>
              <a:defRPr sz="1200"/>
            </a:lvl4pPr>
            <a:lvl5pPr marL="1371532" indent="0">
              <a:buNone/>
              <a:defRPr sz="1200"/>
            </a:lvl5pPr>
            <a:lvl6pPr marL="1714415" indent="0">
              <a:buNone/>
              <a:defRPr sz="1200"/>
            </a:lvl6pPr>
            <a:lvl7pPr marL="2057298" indent="0">
              <a:buNone/>
              <a:defRPr sz="1200"/>
            </a:lvl7pPr>
            <a:lvl8pPr marL="2400181" indent="0">
              <a:buNone/>
              <a:defRPr sz="1200"/>
            </a:lvl8pPr>
            <a:lvl9pPr marL="2743064" indent="0">
              <a:buNone/>
              <a:defRPr sz="12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558346" y="7002973"/>
            <a:ext cx="1739189" cy="1715019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883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8" indent="0">
              <a:buNone/>
              <a:defRPr sz="675"/>
            </a:lvl7pPr>
            <a:lvl8pPr marL="2400181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68985" y="6037195"/>
            <a:ext cx="1739189" cy="950389"/>
          </a:xfrm>
        </p:spPr>
        <p:txBody>
          <a:bodyPr anchor="b">
            <a:noAutofit/>
          </a:bodyPr>
          <a:lstStyle>
            <a:lvl1pPr marL="0" indent="0">
              <a:buNone/>
              <a:defRPr sz="15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1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4581481" y="3595511"/>
            <a:ext cx="1511358" cy="209060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883" indent="0">
              <a:buNone/>
              <a:defRPr sz="1200"/>
            </a:lvl2pPr>
            <a:lvl3pPr marL="685766" indent="0">
              <a:buNone/>
              <a:defRPr sz="1200"/>
            </a:lvl3pPr>
            <a:lvl4pPr marL="1028649" indent="0">
              <a:buNone/>
              <a:defRPr sz="1200"/>
            </a:lvl4pPr>
            <a:lvl5pPr marL="1371532" indent="0">
              <a:buNone/>
              <a:defRPr sz="1200"/>
            </a:lvl5pPr>
            <a:lvl6pPr marL="1714415" indent="0">
              <a:buNone/>
              <a:defRPr sz="1200"/>
            </a:lvl6pPr>
            <a:lvl7pPr marL="2057298" indent="0">
              <a:buNone/>
              <a:defRPr sz="1200"/>
            </a:lvl7pPr>
            <a:lvl8pPr marL="2400181" indent="0">
              <a:buNone/>
              <a:defRPr sz="1200"/>
            </a:lvl8pPr>
            <a:lvl9pPr marL="2743064" indent="0">
              <a:buNone/>
              <a:defRPr sz="12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4468985" y="6987590"/>
            <a:ext cx="1739189" cy="1715019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883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8" indent="0">
              <a:buNone/>
              <a:defRPr sz="675"/>
            </a:lvl7pPr>
            <a:lvl8pPr marL="2400181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2467514" y="3595517"/>
            <a:ext cx="0" cy="512247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387141" y="3595517"/>
            <a:ext cx="0" cy="512247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14/02/17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58965" y="427172"/>
            <a:ext cx="593481" cy="1108881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280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978" y="9226987"/>
            <a:ext cx="742949" cy="330285"/>
          </a:xfrm>
        </p:spPr>
        <p:txBody>
          <a:bodyPr/>
          <a:lstStyle/>
          <a:p>
            <a:fld id="{96DFF08F-DC6B-4601-B491-B0F83F6DD2DA}" type="datetimeFigureOut">
              <a:rPr lang="en-US" smtClean="0"/>
              <a:t>14/02/17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100" y="9226986"/>
            <a:ext cx="2894846" cy="3302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5" y="427172"/>
            <a:ext cx="593481" cy="1108881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539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9" y="0"/>
            <a:ext cx="6840315" cy="9910041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311152" y="580905"/>
            <a:ext cx="3457924" cy="87441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-1107457" y="3705451"/>
            <a:ext cx="8660879" cy="2495107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6858000" cy="9906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631199" y="2091266"/>
            <a:ext cx="835137" cy="6604002"/>
          </a:xfrm>
        </p:spPr>
        <p:txBody>
          <a:bodyPr vert="eaVert" anchor="ctr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054" y="2091266"/>
            <a:ext cx="3312702" cy="660400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14/02/17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910" y="9194614"/>
            <a:ext cx="2894846" cy="3302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809234" y="0"/>
            <a:ext cx="514350" cy="1588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5" y="427172"/>
            <a:ext cx="593481" cy="1108881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492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478" y="1339142"/>
            <a:ext cx="4757754" cy="1025360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14/02/17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5" y="427172"/>
            <a:ext cx="593481" cy="1108881"/>
          </a:xfrm>
          <a:prstGeom prst="rect">
            <a:avLst/>
          </a:prstGeom>
        </p:spPr>
        <p:txBody>
          <a:bodyPr anchor="b"/>
          <a:lstStyle>
            <a:lvl1pPr algn="ctr">
              <a:defRPr sz="2100"/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493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9" y="0"/>
            <a:ext cx="6859191" cy="9910041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151" y="3260961"/>
            <a:ext cx="2318004" cy="4362719"/>
          </a:xfrm>
        </p:spPr>
        <p:txBody>
          <a:bodyPr anchor="ctr"/>
          <a:lstStyle>
            <a:lvl1pPr algn="l">
              <a:defRPr sz="2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9448" y="3260961"/>
            <a:ext cx="2311887" cy="4362719"/>
          </a:xfrm>
        </p:spPr>
        <p:txBody>
          <a:bodyPr anchor="ctr"/>
          <a:lstStyle>
            <a:lvl1pPr marL="0" indent="0" algn="l">
              <a:buNone/>
              <a:defRPr sz="15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8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8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14/02/17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809234" y="0"/>
            <a:ext cx="514350" cy="1588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5" y="427172"/>
            <a:ext cx="593481" cy="1108881"/>
          </a:xfrm>
          <a:prstGeom prst="rect">
            <a:avLst/>
          </a:prstGeom>
        </p:spPr>
        <p:txBody>
          <a:bodyPr anchor="b"/>
          <a:lstStyle>
            <a:lvl1pPr algn="ctr">
              <a:defRPr sz="21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582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9831" y="3595512"/>
            <a:ext cx="2727735" cy="50997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0438" y="3595516"/>
            <a:ext cx="2727735" cy="5099755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14/02/17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58965" y="427172"/>
            <a:ext cx="593481" cy="1108881"/>
          </a:xfrm>
          <a:prstGeom prst="rect">
            <a:avLst/>
          </a:prstGeom>
        </p:spPr>
        <p:txBody>
          <a:bodyPr anchor="b"/>
          <a:lstStyle>
            <a:lvl1pPr algn="ctr">
              <a:defRPr sz="2100"/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150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39" y="3595516"/>
            <a:ext cx="2725127" cy="109675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1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9831" y="4692267"/>
            <a:ext cx="2727735" cy="4003005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0436" y="3595517"/>
            <a:ext cx="2727734" cy="109291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1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0438" y="4688431"/>
            <a:ext cx="2727735" cy="4006841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14/02/17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58965" y="427172"/>
            <a:ext cx="593481" cy="1108881"/>
          </a:xfrm>
          <a:prstGeom prst="rect">
            <a:avLst/>
          </a:prstGeom>
        </p:spPr>
        <p:txBody>
          <a:bodyPr anchor="b"/>
          <a:lstStyle>
            <a:lvl1pPr algn="ctr">
              <a:defRPr sz="2100"/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51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14/02/17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58965" y="427172"/>
            <a:ext cx="593481" cy="1108881"/>
          </a:xfrm>
          <a:prstGeom prst="rect">
            <a:avLst/>
          </a:prstGeom>
        </p:spPr>
        <p:txBody>
          <a:bodyPr anchor="b"/>
          <a:lstStyle>
            <a:lvl1pPr algn="ctr">
              <a:defRPr sz="2100"/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340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09234" y="0"/>
            <a:ext cx="514350" cy="1588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14/02/17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58965" y="427172"/>
            <a:ext cx="593481" cy="1108881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636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189" y="0"/>
            <a:ext cx="6859191" cy="9910041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2" y="2091267"/>
            <a:ext cx="2034443" cy="2160294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6695" y="2091267"/>
            <a:ext cx="2724638" cy="6604000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649832" y="4458777"/>
            <a:ext cx="2034442" cy="4237568"/>
          </a:xfrm>
        </p:spPr>
        <p:txBody>
          <a:bodyPr/>
          <a:lstStyle>
            <a:lvl1pPr marL="0" indent="0">
              <a:buNone/>
              <a:defRPr sz="10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883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8" indent="0">
              <a:buNone/>
              <a:defRPr sz="675"/>
            </a:lvl7pPr>
            <a:lvl8pPr marL="2400181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14/02/17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809234" y="0"/>
            <a:ext cx="514350" cy="1588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58965" y="427172"/>
            <a:ext cx="593481" cy="1108881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599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189" y="0"/>
            <a:ext cx="6859191" cy="9910041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4" y="1995345"/>
            <a:ext cx="2240317" cy="2274723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42185" y="1907823"/>
            <a:ext cx="2093327" cy="609035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883" indent="0">
              <a:buNone/>
              <a:defRPr sz="1200"/>
            </a:lvl2pPr>
            <a:lvl3pPr marL="685766" indent="0">
              <a:buNone/>
              <a:defRPr sz="1200"/>
            </a:lvl3pPr>
            <a:lvl4pPr marL="1028649" indent="0">
              <a:buNone/>
              <a:defRPr sz="1200"/>
            </a:lvl4pPr>
            <a:lvl5pPr marL="1371532" indent="0">
              <a:buNone/>
              <a:defRPr sz="1200"/>
            </a:lvl5pPr>
            <a:lvl6pPr marL="1714415" indent="0">
              <a:buNone/>
              <a:defRPr sz="1200"/>
            </a:lvl6pPr>
            <a:lvl7pPr marL="2057298" indent="0">
              <a:buNone/>
              <a:defRPr sz="1200"/>
            </a:lvl7pPr>
            <a:lvl8pPr marL="2400181" indent="0">
              <a:buNone/>
              <a:defRPr sz="1200"/>
            </a:lvl8pPr>
            <a:lvl9pPr marL="2743064" indent="0">
              <a:buNone/>
              <a:defRPr sz="12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4" y="4457701"/>
            <a:ext cx="2240317" cy="3540478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883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8" indent="0">
              <a:buNone/>
              <a:defRPr sz="675"/>
            </a:lvl7pPr>
            <a:lvl8pPr marL="2400181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14/02/17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809234" y="0"/>
            <a:ext cx="514350" cy="1588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58965" y="427172"/>
            <a:ext cx="593481" cy="1108881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174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189" y="0"/>
            <a:ext cx="6859191" cy="9910041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649832" y="1339144"/>
            <a:ext cx="4758945" cy="1025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291" y="3595512"/>
            <a:ext cx="4758945" cy="5099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80837" y="9194615"/>
            <a:ext cx="742949" cy="3302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75" b="1" i="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14/02/17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133" y="9194612"/>
            <a:ext cx="2894846" cy="3302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75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809234" y="0"/>
            <a:ext cx="514350" cy="1588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758965" y="427172"/>
            <a:ext cx="593481" cy="1108881"/>
          </a:xfrm>
          <a:prstGeom prst="rect">
            <a:avLst/>
          </a:prstGeom>
        </p:spPr>
        <p:txBody>
          <a:bodyPr anchor="b"/>
          <a:lstStyle>
            <a:lvl1pPr algn="ctr">
              <a:defRPr sz="2100"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227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  <p:sldLayoutId id="2147483889" r:id="rId14"/>
    <p:sldLayoutId id="2147483890" r:id="rId15"/>
    <p:sldLayoutId id="2147483891" r:id="rId16"/>
    <p:sldLayoutId id="2147483892" r:id="rId17"/>
  </p:sldLayoutIdLst>
  <p:txStyles>
    <p:titleStyle>
      <a:lvl1pPr algn="l" defTabSz="342883" rtl="0" eaLnBrk="1" latinLnBrk="0" hangingPunct="1">
        <a:spcBef>
          <a:spcPct val="0"/>
        </a:spcBef>
        <a:buNone/>
        <a:defRPr sz="24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62" indent="-257162" algn="l" defTabSz="342883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14325" indent="-212588" algn="l" defTabSz="342883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20054" indent="-171442" algn="l" defTabSz="342883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25784" indent="-171442" algn="l" defTabSz="342883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31514" indent="-171442" algn="l" defTabSz="342883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60883" indent="-171442" algn="l" defTabSz="342883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553773" indent="-171442" algn="l" defTabSz="342883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94166" indent="-171442" algn="l" defTabSz="342883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864558" indent="-171442" algn="l" defTabSz="342883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defTabSz="3428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3428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3428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3428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3428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3428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1" algn="l" defTabSz="3428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3428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emf"/><Relationship Id="rId5" Type="http://schemas.openxmlformats.org/officeDocument/2006/relationships/image" Target="../media/image5.png"/><Relationship Id="rId6" Type="http://schemas.openxmlformats.org/officeDocument/2006/relationships/image" Target="../media/image6.jp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David.Kissane@monash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880" y="3711373"/>
            <a:ext cx="5439092" cy="1656277"/>
          </a:xfrm>
        </p:spPr>
        <p:txBody>
          <a:bodyPr/>
          <a:lstStyle/>
          <a:p>
            <a:pPr algn="ctr"/>
            <a:r>
              <a:rPr lang="en-US" sz="4000" b="1" dirty="0" smtClean="0"/>
              <a:t>21 </a:t>
            </a:r>
            <a:r>
              <a:rPr lang="en-US" sz="4000" b="1" dirty="0"/>
              <a:t>&amp; </a:t>
            </a:r>
            <a:r>
              <a:rPr lang="en-US" sz="4000" b="1" dirty="0" smtClean="0"/>
              <a:t>22 April </a:t>
            </a:r>
            <a:r>
              <a:rPr lang="en-US" sz="4000" b="1" dirty="0"/>
              <a:t>2017</a:t>
            </a:r>
            <a:r>
              <a:rPr lang="fr-BE" sz="2800" dirty="0"/>
              <a:t/>
            </a:r>
            <a:br>
              <a:rPr lang="fr-BE" sz="2800" dirty="0"/>
            </a:br>
            <a:r>
              <a:rPr lang="fr-BE" sz="2800" dirty="0"/>
              <a:t/>
            </a:r>
            <a:br>
              <a:rPr lang="fr-BE" sz="2800" dirty="0"/>
            </a:br>
            <a:r>
              <a:rPr lang="en-US" sz="2700" dirty="0"/>
              <a:t>Advances in Psycho-oncology </a:t>
            </a:r>
            <a:r>
              <a:rPr lang="fr-BE" sz="3200" dirty="0"/>
              <a:t/>
            </a:r>
            <a:br>
              <a:rPr lang="fr-BE" sz="3200" dirty="0"/>
            </a:br>
            <a:endParaRPr lang="fr-BE" sz="3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88621" y="5855551"/>
            <a:ext cx="6089662" cy="1244273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fr-FR" sz="2400" b="1" dirty="0">
              <a:solidFill>
                <a:srgbClr val="FFFFFF"/>
              </a:solidFill>
            </a:endParaRPr>
          </a:p>
          <a:p>
            <a:pPr algn="ctr"/>
            <a:r>
              <a:rPr lang="fr-FR" sz="2400" b="1" dirty="0">
                <a:solidFill>
                  <a:srgbClr val="FFFFFF"/>
                </a:solidFill>
              </a:rPr>
              <a:t>Meeting Prof. d</a:t>
            </a:r>
            <a:r>
              <a:rPr lang="fr-FR" sz="2400" b="1" dirty="0" smtClean="0">
                <a:solidFill>
                  <a:srgbClr val="FFFFFF"/>
                </a:solidFill>
              </a:rPr>
              <a:t>. </a:t>
            </a:r>
            <a:r>
              <a:rPr lang="fr-FR" sz="2400" b="1" dirty="0" err="1" smtClean="0">
                <a:solidFill>
                  <a:srgbClr val="FFFFFF"/>
                </a:solidFill>
              </a:rPr>
              <a:t>Kissane</a:t>
            </a:r>
            <a:endParaRPr lang="fr-BE" sz="2400" b="1" dirty="0">
              <a:solidFill>
                <a:srgbClr val="FFFFFF"/>
              </a:solidFill>
            </a:endParaRPr>
          </a:p>
        </p:txBody>
      </p:sp>
      <p:pic>
        <p:nvPicPr>
          <p:cNvPr id="13" name="Image 12" descr="C:\CERTIFICAT PSYCHO-ONCO\PROMO 2015-2016\BROCHURES, AFFICHES et LOGOS\Nouveau dossier\Continuing educ - psy.jp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30" y="1599510"/>
            <a:ext cx="2018030" cy="58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747" y="1597671"/>
            <a:ext cx="491089" cy="585000"/>
          </a:xfrm>
          <a:prstGeom prst="rect">
            <a:avLst/>
          </a:prstGeom>
          <a:noFill/>
        </p:spPr>
      </p:pic>
      <p:pic>
        <p:nvPicPr>
          <p:cNvPr id="15" name="Image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999" y="8263601"/>
            <a:ext cx="921385" cy="58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6" name="Image 15"/>
          <p:cNvPicPr preferRelativeResize="0"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426" y="1597671"/>
            <a:ext cx="1134110" cy="585000"/>
          </a:xfrm>
          <a:prstGeom prst="rect">
            <a:avLst/>
          </a:prstGeom>
          <a:noFill/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30" y="8268101"/>
            <a:ext cx="1332000" cy="585000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608702" y="961120"/>
            <a:ext cx="50779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b="1" dirty="0">
                <a:solidFill>
                  <a:srgbClr val="F6860A"/>
                </a:solidFill>
              </a:rPr>
              <a:t>CERTIFICAT INTERUNIVERSITAIRE EN PSYCHO-ONCOLOGIE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935" y="7099823"/>
            <a:ext cx="1549349" cy="207956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682" y="8263601"/>
            <a:ext cx="1162936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81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2640" y="1339142"/>
            <a:ext cx="4604592" cy="1025360"/>
          </a:xfrm>
        </p:spPr>
        <p:txBody>
          <a:bodyPr/>
          <a:lstStyle/>
          <a:p>
            <a:r>
              <a:rPr lang="fr-BE" dirty="0" smtClean="0"/>
              <a:t/>
            </a:r>
            <a:br>
              <a:rPr lang="fr-BE" dirty="0" smtClean="0"/>
            </a:br>
            <a:r>
              <a:rPr lang="fr-BE" dirty="0"/>
              <a:t/>
            </a:r>
            <a:br>
              <a:rPr lang="fr-BE" dirty="0"/>
            </a:br>
            <a:r>
              <a:rPr lang="fr-BE" dirty="0" smtClean="0"/>
              <a:t>FRIDAY 21 APRIL</a:t>
            </a:r>
            <a:br>
              <a:rPr lang="fr-BE" dirty="0" smtClean="0"/>
            </a:br>
            <a:r>
              <a:rPr lang="fr-BE" b="1" dirty="0" smtClean="0">
                <a:solidFill>
                  <a:srgbClr val="F6860A"/>
                </a:solidFill>
              </a:rPr>
              <a:t>PROGRAM</a:t>
            </a:r>
            <a:endParaRPr lang="fr-BE" b="1" dirty="0">
              <a:solidFill>
                <a:srgbClr val="F6860A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9432392"/>
              </p:ext>
            </p:extLst>
          </p:nvPr>
        </p:nvGraphicFramePr>
        <p:xfrm>
          <a:off x="1148081" y="14611350"/>
          <a:ext cx="4594225" cy="218637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61667"/>
                <a:gridCol w="3532558"/>
              </a:tblGrid>
              <a:tr h="185086">
                <a:tc>
                  <a:txBody>
                    <a:bodyPr/>
                    <a:lstStyle/>
                    <a:p>
                      <a:endParaRPr lang="fr-BE" sz="1100"/>
                    </a:p>
                  </a:txBody>
                  <a:tcPr marL="7219" marR="7219" marT="5865" marB="5865"/>
                </a:tc>
                <a:tc>
                  <a:txBody>
                    <a:bodyPr/>
                    <a:lstStyle/>
                    <a:p>
                      <a:endParaRPr lang="fr-BE" sz="1100"/>
                    </a:p>
                  </a:txBody>
                  <a:tcPr marL="7219" marR="7219" marT="5865" marB="5865"/>
                </a:tc>
              </a:tr>
              <a:tr h="185086">
                <a:tc>
                  <a:txBody>
                    <a:bodyPr/>
                    <a:lstStyle/>
                    <a:p>
                      <a:endParaRPr lang="fr-BE" sz="1100"/>
                    </a:p>
                  </a:txBody>
                  <a:tcPr marL="7219" marR="7219" marT="5865" marB="5865"/>
                </a:tc>
                <a:tc>
                  <a:txBody>
                    <a:bodyPr/>
                    <a:lstStyle/>
                    <a:p>
                      <a:endParaRPr lang="fr-BE" sz="1100"/>
                    </a:p>
                  </a:txBody>
                  <a:tcPr marL="7219" marR="7219" marT="5865" marB="5865"/>
                </a:tc>
              </a:tr>
              <a:tr h="420314">
                <a:tc>
                  <a:txBody>
                    <a:bodyPr/>
                    <a:lstStyle/>
                    <a:p>
                      <a:endParaRPr lang="fr-BE" sz="1100"/>
                    </a:p>
                  </a:txBody>
                  <a:tcPr marL="7219" marR="7219" marT="5865" marB="5865"/>
                </a:tc>
                <a:tc>
                  <a:txBody>
                    <a:bodyPr/>
                    <a:lstStyle/>
                    <a:p>
                      <a:endParaRPr lang="fr-BE" sz="1100"/>
                    </a:p>
                  </a:txBody>
                  <a:tcPr marL="7219" marR="7219" marT="5865" marB="5865"/>
                </a:tc>
              </a:tr>
              <a:tr h="185086">
                <a:tc>
                  <a:txBody>
                    <a:bodyPr/>
                    <a:lstStyle/>
                    <a:p>
                      <a:endParaRPr lang="fr-BE" sz="1100"/>
                    </a:p>
                  </a:txBody>
                  <a:tcPr marL="7219" marR="7219" marT="5865" marB="5865"/>
                </a:tc>
                <a:tc>
                  <a:txBody>
                    <a:bodyPr/>
                    <a:lstStyle/>
                    <a:p>
                      <a:endParaRPr lang="fr-BE" sz="1100"/>
                    </a:p>
                  </a:txBody>
                  <a:tcPr marL="7219" marR="7219" marT="5865" marB="5865"/>
                </a:tc>
              </a:tr>
              <a:tr h="360999">
                <a:tc>
                  <a:txBody>
                    <a:bodyPr/>
                    <a:lstStyle/>
                    <a:p>
                      <a:endParaRPr lang="fr-BE" sz="1100"/>
                    </a:p>
                  </a:txBody>
                  <a:tcPr marL="7219" marR="7219" marT="5865" marB="5865"/>
                </a:tc>
                <a:tc>
                  <a:txBody>
                    <a:bodyPr/>
                    <a:lstStyle/>
                    <a:p>
                      <a:endParaRPr lang="fr-BE" sz="1100"/>
                    </a:p>
                  </a:txBody>
                  <a:tcPr marL="7219" marR="7219" marT="5865" marB="5865"/>
                </a:tc>
              </a:tr>
              <a:tr h="185086">
                <a:tc>
                  <a:txBody>
                    <a:bodyPr/>
                    <a:lstStyle/>
                    <a:p>
                      <a:endParaRPr lang="fr-BE" sz="1100"/>
                    </a:p>
                  </a:txBody>
                  <a:tcPr marL="7219" marR="7219" marT="5865" marB="5865"/>
                </a:tc>
                <a:tc>
                  <a:txBody>
                    <a:bodyPr/>
                    <a:lstStyle/>
                    <a:p>
                      <a:endParaRPr lang="fr-BE" sz="1100"/>
                    </a:p>
                  </a:txBody>
                  <a:tcPr marL="7219" marR="7219" marT="5865" marB="5865"/>
                </a:tc>
              </a:tr>
              <a:tr h="479629">
                <a:tc>
                  <a:txBody>
                    <a:bodyPr/>
                    <a:lstStyle/>
                    <a:p>
                      <a:endParaRPr lang="fr-BE" sz="1100"/>
                    </a:p>
                  </a:txBody>
                  <a:tcPr marL="7219" marR="7219" marT="5865" marB="5865"/>
                </a:tc>
                <a:tc>
                  <a:txBody>
                    <a:bodyPr/>
                    <a:lstStyle/>
                    <a:p>
                      <a:endParaRPr lang="fr-BE" sz="1100"/>
                    </a:p>
                  </a:txBody>
                  <a:tcPr marL="7219" marR="7219" marT="5865" marB="5865"/>
                </a:tc>
              </a:tr>
              <a:tr h="185086">
                <a:tc>
                  <a:txBody>
                    <a:bodyPr/>
                    <a:lstStyle/>
                    <a:p>
                      <a:endParaRPr lang="fr-BE" sz="1100"/>
                    </a:p>
                  </a:txBody>
                  <a:tcPr marL="7219" marR="7219" marT="5865" marB="5865"/>
                </a:tc>
                <a:tc>
                  <a:txBody>
                    <a:bodyPr/>
                    <a:lstStyle/>
                    <a:p>
                      <a:endParaRPr lang="fr-BE" sz="1100" dirty="0"/>
                    </a:p>
                  </a:txBody>
                  <a:tcPr marL="7219" marR="7219" marT="5865" marB="5865"/>
                </a:tc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701778"/>
              </p:ext>
            </p:extLst>
          </p:nvPr>
        </p:nvGraphicFramePr>
        <p:xfrm>
          <a:off x="917160" y="3419677"/>
          <a:ext cx="5056065" cy="496232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68393"/>
                <a:gridCol w="3887672"/>
              </a:tblGrid>
              <a:tr h="284146">
                <a:tc>
                  <a:txBody>
                    <a:bodyPr/>
                    <a:lstStyle/>
                    <a:p>
                      <a:pPr marR="144145" algn="l">
                        <a:spcAft>
                          <a:spcPts val="0"/>
                        </a:spcAft>
                      </a:pPr>
                      <a:r>
                        <a:rPr lang="fr-FR" sz="1000" b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8H30</a:t>
                      </a:r>
                      <a:endParaRPr lang="fr-BE" sz="1000" b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19" marR="7219" marT="5865" marB="586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REGISTRATION</a:t>
                      </a:r>
                      <a:r>
                        <a:rPr lang="fr-FR" sz="1000" b="1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 AND BREAKFAST</a:t>
                      </a:r>
                      <a:endParaRPr lang="fr-FR" sz="1000" b="1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+mj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fr-BE" sz="1000" b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7219" marR="7219" marT="5865" marB="5865"/>
                </a:tc>
              </a:tr>
              <a:tr h="420353">
                <a:tc>
                  <a:txBody>
                    <a:bodyPr/>
                    <a:lstStyle/>
                    <a:p>
                      <a:pPr marR="144145" algn="l">
                        <a:spcAft>
                          <a:spcPts val="0"/>
                        </a:spcAft>
                      </a:pPr>
                      <a:r>
                        <a:rPr lang="fr-FR" sz="1000" b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9H00-9H20</a:t>
                      </a:r>
                      <a:endParaRPr lang="fr-BE" sz="1000" b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19" marR="7219" marT="5865" marB="586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b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Introduction and presentation of </a:t>
                      </a:r>
                      <a:r>
                        <a:rPr lang="en-US" sz="1000" b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Prof. </a:t>
                      </a:r>
                      <a:r>
                        <a:rPr lang="en-US" sz="1000" b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Kissane</a:t>
                      </a:r>
                      <a:endParaRPr lang="fr-BE" sz="1000" b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marL="171450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000" b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Isabelle Merckaert </a:t>
                      </a:r>
                      <a:endParaRPr lang="fr-BE" sz="1000" b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b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fr-BE" sz="1000" b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7219" marR="7219" marT="5865" marB="5865"/>
                </a:tc>
              </a:tr>
              <a:tr h="1012838">
                <a:tc>
                  <a:txBody>
                    <a:bodyPr/>
                    <a:lstStyle/>
                    <a:p>
                      <a:pPr marR="144145" algn="l">
                        <a:spcAft>
                          <a:spcPts val="0"/>
                        </a:spcAft>
                      </a:pPr>
                      <a:r>
                        <a:rPr lang="fr-FR" sz="1000" b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9H20-10H10</a:t>
                      </a:r>
                      <a:endParaRPr lang="fr-BE" sz="1000" b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b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  <a:endParaRPr lang="fr-BE" sz="1000" b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marR="144145" algn="l">
                        <a:spcAft>
                          <a:spcPts val="0"/>
                        </a:spcAft>
                      </a:pPr>
                      <a:endParaRPr lang="fr-FR" sz="1000" b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marR="144145" algn="l">
                        <a:spcAft>
                          <a:spcPts val="0"/>
                        </a:spcAft>
                      </a:pPr>
                      <a:endParaRPr lang="fr-FR" sz="1000" b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marR="144145" algn="l">
                        <a:spcAft>
                          <a:spcPts val="0"/>
                        </a:spcAft>
                      </a:pPr>
                      <a:r>
                        <a:rPr lang="fr-FR" sz="1000" b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10H10-10H30</a:t>
                      </a:r>
                      <a:endParaRPr lang="fr-BE" sz="1000" b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19" marR="7219" marT="5865" marB="5865"/>
                </a:tc>
                <a:tc>
                  <a:txBody>
                    <a:bodyPr/>
                    <a:lstStyle/>
                    <a:p>
                      <a:r>
                        <a:rPr lang="en-US" sz="1000" b="0" kern="12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‘The art and science of psycho-oncology’: Overview and challenges</a:t>
                      </a:r>
                      <a:endParaRPr lang="fr-BE" sz="1000" b="0" kern="12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171450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000" b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D.</a:t>
                      </a:r>
                      <a:r>
                        <a:rPr lang="fr-FR" sz="1000" b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1000" b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Kissane</a:t>
                      </a:r>
                      <a:endParaRPr lang="fr-BE" sz="1000" b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b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fr-BE" sz="1000" b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b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Discussion</a:t>
                      </a:r>
                      <a:endParaRPr lang="fr-BE" sz="1000" b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marL="171450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000" b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I. </a:t>
                      </a:r>
                      <a:r>
                        <a:rPr lang="fr-FR" sz="1000" b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Merckaert</a:t>
                      </a:r>
                    </a:p>
                    <a:p>
                      <a:pPr marL="171450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fr-BE" sz="1000" b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7219" marR="7219" marT="5865" marB="5865"/>
                </a:tc>
              </a:tr>
              <a:tr h="284146">
                <a:tc>
                  <a:txBody>
                    <a:bodyPr/>
                    <a:lstStyle/>
                    <a:p>
                      <a:pPr marR="144145" algn="l">
                        <a:spcAft>
                          <a:spcPts val="0"/>
                        </a:spcAft>
                      </a:pPr>
                      <a:r>
                        <a:rPr lang="fr-FR" sz="1000" b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10H30-10H50</a:t>
                      </a:r>
                      <a:endParaRPr lang="fr-BE" sz="1000" b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19" marR="7219" marT="5865" marB="586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COFFEE</a:t>
                      </a:r>
                      <a:r>
                        <a:rPr lang="fr-FR" sz="1000" b="1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 BREAK</a:t>
                      </a:r>
                      <a:endParaRPr lang="fr-FR" sz="1000" b="1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+mj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fr-BE" sz="1000" b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7219" marR="7219" marT="5865" marB="5865"/>
                </a:tc>
              </a:tr>
              <a:tr h="855417">
                <a:tc>
                  <a:txBody>
                    <a:bodyPr/>
                    <a:lstStyle/>
                    <a:p>
                      <a:pPr marR="144145" algn="l">
                        <a:spcAft>
                          <a:spcPts val="0"/>
                        </a:spcAft>
                      </a:pPr>
                      <a:r>
                        <a:rPr lang="fr-FR" sz="1000" b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10H50-11H40</a:t>
                      </a:r>
                      <a:endParaRPr lang="fr-BE" sz="1000" b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b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  <a:endParaRPr lang="fr-FR" sz="1000" b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fr-BE" sz="1000" b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b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11H40-12H00</a:t>
                      </a:r>
                      <a:endParaRPr lang="fr-BE" sz="1000" b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b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  <a:endParaRPr lang="fr-BE" sz="1000" b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19" marR="7219" marT="5865" marB="5865"/>
                </a:tc>
                <a:tc>
                  <a:txBody>
                    <a:bodyPr/>
                    <a:lstStyle/>
                    <a:p>
                      <a:pPr marL="0" marR="0" indent="0" algn="l" defTabSz="3428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000" b="0" kern="12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The</a:t>
                      </a:r>
                      <a:r>
                        <a:rPr lang="fr-BE" sz="1000" b="0" kern="120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fr-BE" sz="1000" b="0" kern="120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diagnosis</a:t>
                      </a:r>
                      <a:r>
                        <a:rPr lang="fr-BE" sz="1000" b="0" kern="120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and </a:t>
                      </a:r>
                      <a:r>
                        <a:rPr lang="fr-BE" sz="1000" b="0" kern="120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treatment</a:t>
                      </a:r>
                      <a:r>
                        <a:rPr lang="fr-BE" sz="1000" b="0" kern="120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of </a:t>
                      </a:r>
                      <a:r>
                        <a:rPr lang="fr-BE" sz="1000" b="0" kern="120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Demoralization</a:t>
                      </a:r>
                      <a:r>
                        <a:rPr lang="fr-BE" sz="1000" b="0" kern="120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in cancer care</a:t>
                      </a:r>
                      <a:endParaRPr lang="fr-BE" sz="1000" b="0" kern="12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171450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BE" sz="1000" b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D. </a:t>
                      </a:r>
                      <a:r>
                        <a:rPr lang="fr-BE" sz="1000" b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Kissane</a:t>
                      </a:r>
                      <a:endParaRPr lang="fr-BE" sz="1000" b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b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1000" b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Discussion</a:t>
                      </a:r>
                      <a:endParaRPr lang="fr-BE" sz="1000" b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marL="171450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000" b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I. </a:t>
                      </a:r>
                      <a:r>
                        <a:rPr lang="fr-FR" sz="1000" b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Merckaert</a:t>
                      </a:r>
                    </a:p>
                    <a:p>
                      <a:pPr marL="171450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fr-BE" sz="1000" b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7219" marR="7219" marT="5865" marB="5865"/>
                </a:tc>
              </a:tr>
              <a:tr h="285354">
                <a:tc>
                  <a:txBody>
                    <a:bodyPr/>
                    <a:lstStyle/>
                    <a:p>
                      <a:pPr marR="144145" algn="l">
                        <a:spcAft>
                          <a:spcPts val="0"/>
                        </a:spcAft>
                      </a:pPr>
                      <a:r>
                        <a:rPr lang="fr-FR" sz="1000" b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12H00-13H30</a:t>
                      </a:r>
                      <a:endParaRPr lang="fr-BE" sz="1000" b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19" marR="7219" marT="5865" marB="586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b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 </a:t>
                      </a:r>
                      <a:r>
                        <a:rPr lang="fr-FR" sz="1000" b="1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LUNCH</a:t>
                      </a:r>
                      <a:endParaRPr lang="fr-BE" sz="1000" b="1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7219" marR="7219" marT="5865" marB="5865"/>
                </a:tc>
              </a:tr>
              <a:tr h="1101391">
                <a:tc>
                  <a:txBody>
                    <a:bodyPr/>
                    <a:lstStyle/>
                    <a:p>
                      <a:pPr marR="144145" algn="l">
                        <a:spcAft>
                          <a:spcPts val="0"/>
                        </a:spcAft>
                      </a:pPr>
                      <a:r>
                        <a:rPr lang="fr-FR" sz="1000" b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13H30-14H20</a:t>
                      </a:r>
                      <a:endParaRPr lang="fr-BE" sz="1000" b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b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  <a:endParaRPr lang="fr-BE" sz="1000" b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b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  <a:endParaRPr lang="fr-FR" sz="1000" b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fr-BE" sz="1000" b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b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14H20-14H50</a:t>
                      </a:r>
                      <a:endParaRPr lang="fr-BE" sz="1000" b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19" marR="7219" marT="5865" marB="586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b="0" kern="1200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Existential challenges towards the end-of-life: Meaning and Purpose (</a:t>
                      </a:r>
                      <a:r>
                        <a:rPr lang="en-US" sz="1000" b="0" kern="1200" dirty="0" err="1" smtClean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MaP</a:t>
                      </a:r>
                      <a:r>
                        <a:rPr lang="en-US" sz="1000" b="0" kern="1200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) Therapy</a:t>
                      </a:r>
                      <a:endParaRPr lang="fr-BE" sz="1000" b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marL="171450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BE" sz="1000" b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D. </a:t>
                      </a:r>
                      <a:r>
                        <a:rPr lang="fr-BE" sz="1000" b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Kissane</a:t>
                      </a:r>
                      <a:endParaRPr lang="fr-BE" sz="1000" b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b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fr-BE" sz="1000" b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b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Discussion </a:t>
                      </a:r>
                      <a:endParaRPr lang="fr-BE" sz="1000" b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marL="171450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000" b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I</a:t>
                      </a:r>
                      <a:r>
                        <a:rPr lang="fr-FR" sz="1000" b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. Merckaert</a:t>
                      </a:r>
                      <a:endParaRPr lang="fr-BE" sz="1000" b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b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fr-BE" sz="1000" b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7219" marR="7219" marT="5865" marB="5865"/>
                </a:tc>
              </a:tr>
              <a:tr h="420353">
                <a:tc>
                  <a:txBody>
                    <a:bodyPr/>
                    <a:lstStyle/>
                    <a:p>
                      <a:pPr marR="144145" algn="l">
                        <a:spcAft>
                          <a:spcPts val="0"/>
                        </a:spcAft>
                      </a:pPr>
                      <a:r>
                        <a:rPr lang="fr-FR" sz="1000" b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15H00 -15H30</a:t>
                      </a:r>
                      <a:endParaRPr lang="fr-BE" sz="1000" b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19" marR="7219" marT="5865" marB="586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b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Closing</a:t>
                      </a:r>
                      <a:r>
                        <a:rPr lang="fr-FR" sz="1000" b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1000" b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Remarks</a:t>
                      </a:r>
                      <a:endParaRPr lang="fr-BE" sz="1000" b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marL="171450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000" b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I. Merckaert</a:t>
                      </a:r>
                      <a:endParaRPr lang="fr-BE" sz="1000" b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b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fr-BE" sz="1000" b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7219" marR="7219" marT="5865" marB="5865"/>
                </a:tc>
              </a:tr>
            </a:tbl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557" y="1"/>
            <a:ext cx="1682472" cy="159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868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2640" y="1339142"/>
            <a:ext cx="4604592" cy="1025360"/>
          </a:xfrm>
        </p:spPr>
        <p:txBody>
          <a:bodyPr/>
          <a:lstStyle/>
          <a:p>
            <a:r>
              <a:rPr lang="fr-BE" dirty="0" smtClean="0"/>
              <a:t/>
            </a:r>
            <a:br>
              <a:rPr lang="fr-BE" dirty="0" smtClean="0"/>
            </a:br>
            <a:r>
              <a:rPr lang="fr-BE" dirty="0"/>
              <a:t/>
            </a:r>
            <a:br>
              <a:rPr lang="fr-BE" dirty="0"/>
            </a:br>
            <a:r>
              <a:rPr lang="fr-BE" dirty="0" smtClean="0"/>
              <a:t>SATURDAY </a:t>
            </a:r>
            <a:r>
              <a:rPr lang="fr-BE" smtClean="0"/>
              <a:t>22 APRIL</a:t>
            </a:r>
            <a:r>
              <a:rPr lang="fr-BE" dirty="0" smtClean="0"/>
              <a:t/>
            </a:r>
            <a:br>
              <a:rPr lang="fr-BE" dirty="0" smtClean="0"/>
            </a:br>
            <a:r>
              <a:rPr lang="fr-BE" b="1" dirty="0" smtClean="0">
                <a:solidFill>
                  <a:srgbClr val="F6860A"/>
                </a:solidFill>
              </a:rPr>
              <a:t>PROGRAM</a:t>
            </a:r>
            <a:endParaRPr lang="fr-BE" b="1" dirty="0">
              <a:solidFill>
                <a:srgbClr val="F6860A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1148081" y="14611350"/>
          <a:ext cx="4594225" cy="218637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61667"/>
                <a:gridCol w="3532558"/>
              </a:tblGrid>
              <a:tr h="185086">
                <a:tc>
                  <a:txBody>
                    <a:bodyPr/>
                    <a:lstStyle/>
                    <a:p>
                      <a:endParaRPr lang="fr-BE" sz="1100"/>
                    </a:p>
                  </a:txBody>
                  <a:tcPr marL="7219" marR="7219" marT="5865" marB="5865"/>
                </a:tc>
                <a:tc>
                  <a:txBody>
                    <a:bodyPr/>
                    <a:lstStyle/>
                    <a:p>
                      <a:endParaRPr lang="fr-BE" sz="1100"/>
                    </a:p>
                  </a:txBody>
                  <a:tcPr marL="7219" marR="7219" marT="5865" marB="5865"/>
                </a:tc>
              </a:tr>
              <a:tr h="185086">
                <a:tc>
                  <a:txBody>
                    <a:bodyPr/>
                    <a:lstStyle/>
                    <a:p>
                      <a:endParaRPr lang="fr-BE" sz="1100"/>
                    </a:p>
                  </a:txBody>
                  <a:tcPr marL="7219" marR="7219" marT="5865" marB="5865"/>
                </a:tc>
                <a:tc>
                  <a:txBody>
                    <a:bodyPr/>
                    <a:lstStyle/>
                    <a:p>
                      <a:endParaRPr lang="fr-BE" sz="1100"/>
                    </a:p>
                  </a:txBody>
                  <a:tcPr marL="7219" marR="7219" marT="5865" marB="5865"/>
                </a:tc>
              </a:tr>
              <a:tr h="420314">
                <a:tc>
                  <a:txBody>
                    <a:bodyPr/>
                    <a:lstStyle/>
                    <a:p>
                      <a:endParaRPr lang="fr-BE" sz="1100"/>
                    </a:p>
                  </a:txBody>
                  <a:tcPr marL="7219" marR="7219" marT="5865" marB="5865"/>
                </a:tc>
                <a:tc>
                  <a:txBody>
                    <a:bodyPr/>
                    <a:lstStyle/>
                    <a:p>
                      <a:endParaRPr lang="fr-BE" sz="1100"/>
                    </a:p>
                  </a:txBody>
                  <a:tcPr marL="7219" marR="7219" marT="5865" marB="5865"/>
                </a:tc>
              </a:tr>
              <a:tr h="185086">
                <a:tc>
                  <a:txBody>
                    <a:bodyPr/>
                    <a:lstStyle/>
                    <a:p>
                      <a:endParaRPr lang="fr-BE" sz="1100"/>
                    </a:p>
                  </a:txBody>
                  <a:tcPr marL="7219" marR="7219" marT="5865" marB="5865"/>
                </a:tc>
                <a:tc>
                  <a:txBody>
                    <a:bodyPr/>
                    <a:lstStyle/>
                    <a:p>
                      <a:endParaRPr lang="fr-BE" sz="1100"/>
                    </a:p>
                  </a:txBody>
                  <a:tcPr marL="7219" marR="7219" marT="5865" marB="5865"/>
                </a:tc>
              </a:tr>
              <a:tr h="360999">
                <a:tc>
                  <a:txBody>
                    <a:bodyPr/>
                    <a:lstStyle/>
                    <a:p>
                      <a:endParaRPr lang="fr-BE" sz="1100"/>
                    </a:p>
                  </a:txBody>
                  <a:tcPr marL="7219" marR="7219" marT="5865" marB="5865"/>
                </a:tc>
                <a:tc>
                  <a:txBody>
                    <a:bodyPr/>
                    <a:lstStyle/>
                    <a:p>
                      <a:endParaRPr lang="fr-BE" sz="1100"/>
                    </a:p>
                  </a:txBody>
                  <a:tcPr marL="7219" marR="7219" marT="5865" marB="5865"/>
                </a:tc>
              </a:tr>
              <a:tr h="185086">
                <a:tc>
                  <a:txBody>
                    <a:bodyPr/>
                    <a:lstStyle/>
                    <a:p>
                      <a:endParaRPr lang="fr-BE" sz="1100"/>
                    </a:p>
                  </a:txBody>
                  <a:tcPr marL="7219" marR="7219" marT="5865" marB="5865"/>
                </a:tc>
                <a:tc>
                  <a:txBody>
                    <a:bodyPr/>
                    <a:lstStyle/>
                    <a:p>
                      <a:endParaRPr lang="fr-BE" sz="1100"/>
                    </a:p>
                  </a:txBody>
                  <a:tcPr marL="7219" marR="7219" marT="5865" marB="5865"/>
                </a:tc>
              </a:tr>
              <a:tr h="479629">
                <a:tc>
                  <a:txBody>
                    <a:bodyPr/>
                    <a:lstStyle/>
                    <a:p>
                      <a:endParaRPr lang="fr-BE" sz="1100"/>
                    </a:p>
                  </a:txBody>
                  <a:tcPr marL="7219" marR="7219" marT="5865" marB="5865"/>
                </a:tc>
                <a:tc>
                  <a:txBody>
                    <a:bodyPr/>
                    <a:lstStyle/>
                    <a:p>
                      <a:endParaRPr lang="fr-BE" sz="1100"/>
                    </a:p>
                  </a:txBody>
                  <a:tcPr marL="7219" marR="7219" marT="5865" marB="5865"/>
                </a:tc>
              </a:tr>
              <a:tr h="185086">
                <a:tc>
                  <a:txBody>
                    <a:bodyPr/>
                    <a:lstStyle/>
                    <a:p>
                      <a:endParaRPr lang="fr-BE" sz="1100"/>
                    </a:p>
                  </a:txBody>
                  <a:tcPr marL="7219" marR="7219" marT="5865" marB="5865"/>
                </a:tc>
                <a:tc>
                  <a:txBody>
                    <a:bodyPr/>
                    <a:lstStyle/>
                    <a:p>
                      <a:endParaRPr lang="fr-BE" sz="1100" dirty="0"/>
                    </a:p>
                  </a:txBody>
                  <a:tcPr marL="7219" marR="7219" marT="5865" marB="5865"/>
                </a:tc>
              </a:tr>
            </a:tbl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805761"/>
              </p:ext>
            </p:extLst>
          </p:nvPr>
        </p:nvGraphicFramePr>
        <p:xfrm>
          <a:off x="946981" y="3373575"/>
          <a:ext cx="5041443" cy="49585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8421"/>
                <a:gridCol w="3793022"/>
              </a:tblGrid>
              <a:tr h="247041">
                <a:tc>
                  <a:txBody>
                    <a:bodyPr/>
                    <a:lstStyle/>
                    <a:p>
                      <a:pPr marR="144145" algn="l">
                        <a:spcAft>
                          <a:spcPts val="0"/>
                        </a:spcAft>
                      </a:pPr>
                      <a:r>
                        <a:rPr lang="fr-FR" sz="1000" b="0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8H30</a:t>
                      </a:r>
                      <a:endParaRPr lang="fr-BE" sz="1000" b="0" dirty="0">
                        <a:solidFill>
                          <a:srgbClr val="FFFFFF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7219" marR="7219" marT="5865" marB="586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REGISTRATION AND BREAKFAST</a:t>
                      </a:r>
                      <a:endParaRPr lang="fr-BE" sz="1000" b="1" dirty="0">
                        <a:solidFill>
                          <a:srgbClr val="7030A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7219" marR="7219" marT="5865" marB="5865">
                    <a:solidFill>
                      <a:schemeClr val="bg1"/>
                    </a:solidFill>
                  </a:tcPr>
                </a:tc>
              </a:tr>
              <a:tr h="454894">
                <a:tc>
                  <a:txBody>
                    <a:bodyPr/>
                    <a:lstStyle/>
                    <a:p>
                      <a:pPr marR="144145" algn="l">
                        <a:spcAft>
                          <a:spcPts val="0"/>
                        </a:spcAft>
                      </a:pPr>
                      <a:r>
                        <a:rPr lang="fr-FR" sz="1000" b="0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9H00-9H20</a:t>
                      </a:r>
                      <a:endParaRPr lang="fr-BE" sz="1000" b="0" dirty="0">
                        <a:solidFill>
                          <a:srgbClr val="FFFFFF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7219" marR="7219" marT="5865" marB="586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Introduction of the day</a:t>
                      </a:r>
                      <a:endParaRPr lang="fr-BE" sz="1000" b="0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marL="171450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I.</a:t>
                      </a:r>
                      <a:r>
                        <a:rPr lang="en-US" sz="1000" b="0" baseline="0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000" b="0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Merckaert </a:t>
                      </a:r>
                      <a:endParaRPr lang="fr-BE" sz="1000" b="0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fr-BE" sz="1000" b="0" dirty="0">
                        <a:solidFill>
                          <a:srgbClr val="FFFFFF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7219" marR="7219" marT="5865" marB="5865">
                    <a:solidFill>
                      <a:schemeClr val="bg1"/>
                    </a:solidFill>
                  </a:tcPr>
                </a:tc>
              </a:tr>
              <a:tr h="1135935">
                <a:tc>
                  <a:txBody>
                    <a:bodyPr/>
                    <a:lstStyle/>
                    <a:p>
                      <a:pPr marR="144145" algn="l">
                        <a:spcAft>
                          <a:spcPts val="0"/>
                        </a:spcAft>
                      </a:pPr>
                      <a:r>
                        <a:rPr lang="fr-FR" sz="1000" b="0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9H20-10H10</a:t>
                      </a:r>
                      <a:endParaRPr lang="fr-BE" sz="1000" b="0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b="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fr-BE" sz="1000" b="0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marR="144145" algn="l">
                        <a:spcAft>
                          <a:spcPts val="0"/>
                        </a:spcAft>
                      </a:pPr>
                      <a:endParaRPr lang="fr-FR" sz="1000" b="0" dirty="0" smtClean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marR="144145" algn="l">
                        <a:spcAft>
                          <a:spcPts val="0"/>
                        </a:spcAft>
                      </a:pPr>
                      <a:endParaRPr lang="fr-FR" sz="1000" b="0" dirty="0" smtClean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marR="144145" algn="l">
                        <a:spcAft>
                          <a:spcPts val="0"/>
                        </a:spcAft>
                      </a:pPr>
                      <a:r>
                        <a:rPr lang="fr-FR" sz="1000" b="0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10H10-10H30</a:t>
                      </a:r>
                      <a:endParaRPr lang="fr-BE" sz="1000" b="0" dirty="0">
                        <a:solidFill>
                          <a:srgbClr val="FFFFFF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7219" marR="7219" marT="5865" marB="586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b="0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fr-BE" sz="1000" b="0" kern="1200" dirty="0" err="1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resentation</a:t>
                      </a:r>
                      <a:r>
                        <a:rPr lang="fr-BE" sz="1000" b="0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a </a:t>
                      </a:r>
                      <a:r>
                        <a:rPr lang="fr-BE" sz="1000" b="0" kern="1200" dirty="0" err="1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Randomized</a:t>
                      </a:r>
                      <a:r>
                        <a:rPr lang="fr-BE" sz="1000" b="0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BE" sz="1000" b="0" kern="1200" dirty="0" err="1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Controlled</a:t>
                      </a:r>
                      <a:r>
                        <a:rPr lang="fr-BE" sz="1000" b="0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Trial of </a:t>
                      </a:r>
                      <a:r>
                        <a:rPr lang="fr-BE" sz="1000" b="0" kern="1200" dirty="0" err="1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Family</a:t>
                      </a:r>
                      <a:r>
                        <a:rPr lang="fr-BE" sz="1000" b="0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BE" sz="1000" b="0" kern="1200" dirty="0" err="1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Therapy</a:t>
                      </a:r>
                      <a:r>
                        <a:rPr lang="fr-BE" sz="1000" b="0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Advanced Cancer </a:t>
                      </a:r>
                      <a:r>
                        <a:rPr lang="fr-BE" sz="1000" b="0" kern="1200" dirty="0" err="1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Continued</a:t>
                      </a:r>
                      <a:r>
                        <a:rPr lang="fr-BE" sz="1000" b="0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BE" sz="1000" b="0" kern="1200" dirty="0" err="1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Into</a:t>
                      </a:r>
                      <a:r>
                        <a:rPr lang="fr-BE" sz="1000" b="0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BE" sz="1000" b="0" kern="1200" dirty="0" err="1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Bereavement</a:t>
                      </a:r>
                      <a:endParaRPr lang="fr-BE" sz="1000" b="0" kern="1200" dirty="0" smtClean="0"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indent="-171450" algn="l" defTabSz="3428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 </a:t>
                      </a:r>
                      <a:r>
                        <a:rPr lang="en-US" sz="1000" b="0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D.</a:t>
                      </a:r>
                      <a:r>
                        <a:rPr lang="en-US" sz="1000" b="0" kern="1200" baseline="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Kissane</a:t>
                      </a:r>
                      <a:endParaRPr lang="fr-BE" sz="1000" b="0" kern="1200" dirty="0" smtClean="0"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fr-BE" sz="1000" b="0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b="0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Discussion</a:t>
                      </a:r>
                      <a:endParaRPr lang="fr-BE" sz="1000" b="0" kern="1200" dirty="0" smtClean="0"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I. Merckaert</a:t>
                      </a:r>
                      <a:endParaRPr lang="fr-BE" sz="1000" b="0" dirty="0">
                        <a:solidFill>
                          <a:srgbClr val="FFFFFF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7219" marR="7219" marT="5865" marB="5865">
                    <a:solidFill>
                      <a:schemeClr val="bg1"/>
                    </a:solidFill>
                  </a:tcPr>
                </a:tc>
              </a:tr>
              <a:tr h="306879">
                <a:tc>
                  <a:txBody>
                    <a:bodyPr/>
                    <a:lstStyle/>
                    <a:p>
                      <a:pPr marR="144145" algn="l">
                        <a:spcAft>
                          <a:spcPts val="0"/>
                        </a:spcAft>
                      </a:pPr>
                      <a:r>
                        <a:rPr lang="fr-FR" sz="1000" b="0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10H30-10H50</a:t>
                      </a:r>
                      <a:endParaRPr lang="fr-BE" sz="1000" b="0" dirty="0">
                        <a:solidFill>
                          <a:srgbClr val="FFFFFF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7219" marR="7219" marT="5865" marB="586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COFFEE</a:t>
                      </a:r>
                      <a:r>
                        <a:rPr lang="fr-FR" sz="1000" b="1" baseline="0" dirty="0" smtClean="0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 BREAK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fr-BE" sz="1000" b="0" dirty="0">
                        <a:solidFill>
                          <a:srgbClr val="7030A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7219" marR="7219" marT="5865" marB="5865">
                    <a:solidFill>
                      <a:schemeClr val="bg1"/>
                    </a:solidFill>
                  </a:tcPr>
                </a:tc>
              </a:tr>
              <a:tr h="898937">
                <a:tc>
                  <a:txBody>
                    <a:bodyPr/>
                    <a:lstStyle/>
                    <a:p>
                      <a:pPr marR="144145" algn="l">
                        <a:spcAft>
                          <a:spcPts val="0"/>
                        </a:spcAft>
                      </a:pPr>
                      <a:r>
                        <a:rPr lang="fr-FR" sz="1000" b="0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10H50-11H40</a:t>
                      </a:r>
                      <a:endParaRPr lang="fr-BE" sz="1000" b="0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b="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fr-BE" sz="1000" b="0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b="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fr-FR" sz="1000" b="0" dirty="0" smtClean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fr-BE" sz="1000" b="0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b="0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11H40-12H00</a:t>
                      </a:r>
                      <a:endParaRPr lang="fr-BE" sz="1000" b="0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b="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fr-BE" sz="1000" b="0" dirty="0">
                        <a:solidFill>
                          <a:srgbClr val="FFFFFF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7219" marR="7219" marT="5865" marB="586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BE" sz="1000" b="0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Running</a:t>
                      </a:r>
                      <a:r>
                        <a:rPr lang="fr-BE" sz="1000" b="0" kern="1200" baseline="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fr-BE" sz="1000" b="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family</a:t>
                      </a:r>
                      <a:r>
                        <a:rPr lang="fr-BE" sz="1000" b="0" kern="1200" baseline="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meeting : communication </a:t>
                      </a:r>
                      <a:r>
                        <a:rPr lang="fr-BE" sz="1000" b="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skills</a:t>
                      </a:r>
                      <a:r>
                        <a:rPr lang="fr-BE" sz="1000" b="0" kern="1200" baseline="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training workshop</a:t>
                      </a:r>
                      <a:endParaRPr lang="fr-BE" sz="1000" b="0" kern="1200" dirty="0" smtClean="0"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indent="-171450" algn="l" defTabSz="3428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D. </a:t>
                      </a:r>
                      <a:r>
                        <a:rPr lang="en-US" sz="1000" b="0" kern="1200" dirty="0" err="1" smtClean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Kissane</a:t>
                      </a:r>
                      <a:endParaRPr lang="fr-BE" sz="1000" b="0" kern="1200" dirty="0" smtClean="0">
                        <a:solidFill>
                          <a:srgbClr val="FFFFFF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sz="1000" b="0" dirty="0" smtClean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Discussion</a:t>
                      </a:r>
                      <a:endParaRPr lang="fr-BE" sz="1000" b="0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marL="171450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I. Merckaert</a:t>
                      </a:r>
                      <a:endParaRPr lang="fr-BE" sz="1000" b="0" dirty="0">
                        <a:solidFill>
                          <a:srgbClr val="FFFFFF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7219" marR="7219" marT="5865" marB="5865">
                    <a:solidFill>
                      <a:schemeClr val="bg1"/>
                    </a:solidFill>
                  </a:tcPr>
                </a:tc>
              </a:tr>
              <a:tr h="306879">
                <a:tc>
                  <a:txBody>
                    <a:bodyPr/>
                    <a:lstStyle/>
                    <a:p>
                      <a:pPr marR="144145" algn="l">
                        <a:spcAft>
                          <a:spcPts val="0"/>
                        </a:spcAft>
                      </a:pPr>
                      <a:endParaRPr lang="fr-BE" sz="1000" b="0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marR="144145" algn="l">
                        <a:spcAft>
                          <a:spcPts val="0"/>
                        </a:spcAft>
                      </a:pPr>
                      <a:r>
                        <a:rPr lang="fr-FR" sz="1000" b="0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12H00-13H30</a:t>
                      </a:r>
                      <a:endParaRPr lang="fr-BE" sz="1000" b="0" dirty="0">
                        <a:solidFill>
                          <a:srgbClr val="FFFFFF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7219" marR="7219" marT="5865" marB="586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BE" sz="1000" b="0" dirty="0">
                        <a:solidFill>
                          <a:srgbClr val="7030A0"/>
                        </a:solidFill>
                        <a:effectLst/>
                        <a:latin typeface="+mj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LUNCH</a:t>
                      </a:r>
                      <a:endParaRPr lang="fr-BE" sz="1000" b="1" dirty="0">
                        <a:solidFill>
                          <a:srgbClr val="7030A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7219" marR="7219" marT="5865" marB="5865">
                    <a:solidFill>
                      <a:schemeClr val="bg1"/>
                    </a:solidFill>
                  </a:tcPr>
                </a:tc>
              </a:tr>
              <a:tr h="898937">
                <a:tc>
                  <a:txBody>
                    <a:bodyPr/>
                    <a:lstStyle/>
                    <a:p>
                      <a:pPr marR="144145" algn="l">
                        <a:spcAft>
                          <a:spcPts val="0"/>
                        </a:spcAft>
                      </a:pPr>
                      <a:r>
                        <a:rPr lang="fr-FR" sz="1000" b="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fr-BE" sz="1000" b="0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marR="144145" algn="l">
                        <a:spcAft>
                          <a:spcPts val="0"/>
                        </a:spcAft>
                      </a:pPr>
                      <a:r>
                        <a:rPr lang="fr-FR" sz="1000" b="0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13H30-14H20</a:t>
                      </a:r>
                      <a:endParaRPr lang="fr-BE" sz="1000" b="0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b="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fr-BE" sz="1000" b="0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b="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fr-BE" sz="1000" b="0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b="0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14H20-14H50</a:t>
                      </a:r>
                      <a:endParaRPr lang="fr-BE" sz="1000" b="0" dirty="0">
                        <a:solidFill>
                          <a:srgbClr val="FFFFFF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7219" marR="7219" marT="5865" marB="586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fr-BE" sz="1000" b="0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marL="0" marR="0" indent="0" algn="l" defTabSz="3428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Career in psycho-oncology </a:t>
                      </a:r>
                      <a:endParaRPr lang="fr-BE" sz="1000" b="0" kern="12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BE" sz="1000" b="0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D. </a:t>
                      </a:r>
                      <a:r>
                        <a:rPr lang="fr-BE" sz="1000" b="0" dirty="0" err="1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Kissane</a:t>
                      </a:r>
                      <a:endParaRPr lang="fr-BE" sz="1000" b="0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b="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fr-BE" sz="1000" b="0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b="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Discussion</a:t>
                      </a:r>
                      <a:endParaRPr lang="fr-BE" sz="1000" b="0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marL="171450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000" b="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I. </a:t>
                      </a:r>
                      <a:r>
                        <a:rPr lang="fr-FR" sz="1000" b="0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Merckaert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fr-BE" sz="1000" b="0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7219" marR="7219" marT="5865" marB="5865">
                    <a:solidFill>
                      <a:schemeClr val="bg1"/>
                    </a:solidFill>
                  </a:tcPr>
                </a:tc>
              </a:tr>
              <a:tr h="454894">
                <a:tc>
                  <a:txBody>
                    <a:bodyPr/>
                    <a:lstStyle/>
                    <a:p>
                      <a:pPr marR="144145" algn="l">
                        <a:spcAft>
                          <a:spcPts val="0"/>
                        </a:spcAft>
                      </a:pPr>
                      <a:r>
                        <a:rPr lang="fr-FR" sz="1000" b="0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15H00-15H30</a:t>
                      </a:r>
                      <a:endParaRPr lang="fr-BE" sz="1000" b="0" dirty="0">
                        <a:solidFill>
                          <a:srgbClr val="FFFFFF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7219" marR="7219" marT="5865" marB="586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b="0" dirty="0" err="1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Closing</a:t>
                      </a:r>
                      <a:r>
                        <a:rPr lang="fr-FR" sz="1000" b="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1000" b="0" dirty="0" err="1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Remarks</a:t>
                      </a:r>
                      <a:endParaRPr lang="fr-BE" sz="1000" b="0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marL="171450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000" b="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I. Merckaert</a:t>
                      </a:r>
                      <a:endParaRPr lang="fr-BE" sz="1000" b="0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b="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fr-BE" sz="1000" b="0" dirty="0">
                        <a:solidFill>
                          <a:srgbClr val="FFFFFF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7219" marR="7219" marT="5865" marB="5865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47706" y="4364614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9" name="ZoneTexte 8"/>
          <p:cNvSpPr txBox="1"/>
          <p:nvPr/>
        </p:nvSpPr>
        <p:spPr>
          <a:xfrm>
            <a:off x="946981" y="8226996"/>
            <a:ext cx="3586809" cy="769441"/>
          </a:xfrm>
          <a:prstGeom prst="rect">
            <a:avLst/>
          </a:prstGeom>
          <a:solidFill>
            <a:srgbClr val="FFFF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285736" indent="-285736">
              <a:buFont typeface="Arial" panose="020B0604020202020204" pitchFamily="34" charset="0"/>
              <a:buChar char="•"/>
            </a:pPr>
            <a:r>
              <a:rPr lang="fr-FR" sz="1100" b="1" dirty="0" err="1">
                <a:solidFill>
                  <a:srgbClr val="7030A0"/>
                </a:solidFill>
              </a:rPr>
              <a:t>Address</a:t>
            </a:r>
            <a:r>
              <a:rPr lang="fr-FR" sz="1100" b="1" dirty="0">
                <a:solidFill>
                  <a:srgbClr val="7030A0"/>
                </a:solidFill>
              </a:rPr>
              <a:t>: </a:t>
            </a:r>
            <a:r>
              <a:rPr lang="fr-FR" sz="1100" dirty="0">
                <a:solidFill>
                  <a:srgbClr val="7030A0"/>
                </a:solidFill>
              </a:rPr>
              <a:t>ULB, </a:t>
            </a:r>
            <a:r>
              <a:rPr lang="fr-FR" sz="1100" dirty="0" smtClean="0">
                <a:solidFill>
                  <a:srgbClr val="7030A0"/>
                </a:solidFill>
              </a:rPr>
              <a:t>avenue Jeanne, 44, </a:t>
            </a:r>
            <a:r>
              <a:rPr lang="fr-FR" sz="1100" dirty="0">
                <a:solidFill>
                  <a:srgbClr val="7030A0"/>
                </a:solidFill>
              </a:rPr>
              <a:t>1050 Brussels, </a:t>
            </a:r>
            <a:r>
              <a:rPr lang="fr-FR" sz="1100" dirty="0" smtClean="0">
                <a:solidFill>
                  <a:srgbClr val="7030A0"/>
                </a:solidFill>
              </a:rPr>
              <a:t>Building S, First </a:t>
            </a:r>
            <a:r>
              <a:rPr lang="fr-FR" sz="1100" dirty="0" err="1" smtClean="0">
                <a:solidFill>
                  <a:srgbClr val="7030A0"/>
                </a:solidFill>
              </a:rPr>
              <a:t>floor</a:t>
            </a:r>
            <a:r>
              <a:rPr lang="fr-FR" sz="1100" dirty="0" smtClean="0">
                <a:solidFill>
                  <a:srgbClr val="7030A0"/>
                </a:solidFill>
              </a:rPr>
              <a:t>, room </a:t>
            </a:r>
            <a:r>
              <a:rPr lang="fr-FR" sz="1100" dirty="0" err="1" smtClean="0">
                <a:solidFill>
                  <a:srgbClr val="7030A0"/>
                </a:solidFill>
              </a:rPr>
              <a:t>Dupréel</a:t>
            </a:r>
            <a:endParaRPr lang="fr-FR" sz="1100" dirty="0">
              <a:solidFill>
                <a:srgbClr val="7030A0"/>
              </a:solidFill>
            </a:endParaRPr>
          </a:p>
          <a:p>
            <a:pPr marL="285736" indent="-285736">
              <a:buFont typeface="Arial" panose="020B0604020202020204" pitchFamily="34" charset="0"/>
              <a:buChar char="•"/>
            </a:pPr>
            <a:r>
              <a:rPr lang="fr-FR" sz="1100" b="1" dirty="0" err="1">
                <a:solidFill>
                  <a:srgbClr val="7030A0"/>
                </a:solidFill>
              </a:rPr>
              <a:t>Coordinator</a:t>
            </a:r>
            <a:r>
              <a:rPr lang="fr-FR" sz="1100" b="1" dirty="0">
                <a:solidFill>
                  <a:srgbClr val="7030A0"/>
                </a:solidFill>
              </a:rPr>
              <a:t> : </a:t>
            </a:r>
            <a:r>
              <a:rPr lang="fr-FR" sz="1100" dirty="0" smtClean="0">
                <a:solidFill>
                  <a:srgbClr val="7030A0"/>
                </a:solidFill>
              </a:rPr>
              <a:t>I. Merckaert </a:t>
            </a:r>
            <a:r>
              <a:rPr lang="fr-FR" sz="1100" dirty="0">
                <a:solidFill>
                  <a:srgbClr val="7030A0"/>
                </a:solidFill>
              </a:rPr>
              <a:t>: 0032 478 843 502</a:t>
            </a:r>
          </a:p>
          <a:p>
            <a:pPr marL="285736" indent="-285736">
              <a:buFont typeface="Arial" panose="020B0604020202020204" pitchFamily="34" charset="0"/>
              <a:buChar char="•"/>
            </a:pPr>
            <a:r>
              <a:rPr lang="fr-FR" sz="1100" b="1" dirty="0">
                <a:solidFill>
                  <a:srgbClr val="7030A0"/>
                </a:solidFill>
              </a:rPr>
              <a:t>Information and registration: </a:t>
            </a:r>
            <a:r>
              <a:rPr lang="fr-FR" sz="1100" dirty="0" smtClean="0">
                <a:solidFill>
                  <a:srgbClr val="7030A0"/>
                </a:solidFill>
              </a:rPr>
              <a:t>0032 </a:t>
            </a:r>
            <a:r>
              <a:rPr lang="fr-FR" sz="1100" dirty="0">
                <a:solidFill>
                  <a:srgbClr val="7030A0"/>
                </a:solidFill>
              </a:rPr>
              <a:t>2 538 03 27</a:t>
            </a:r>
            <a:endParaRPr lang="fr-BE" sz="1100" dirty="0">
              <a:solidFill>
                <a:srgbClr val="7030A0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038" y="0"/>
            <a:ext cx="2288245" cy="158880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984" y="7556437"/>
            <a:ext cx="1648000" cy="1440000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995632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smtClean="0">
                <a:solidFill>
                  <a:srgbClr val="FF0000"/>
                </a:solidFill>
              </a:rPr>
              <a:t>Professor David KISSANE</a:t>
            </a:r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en-US" sz="1200" dirty="0" smtClean="0">
                <a:solidFill>
                  <a:srgbClr val="FFFFFF"/>
                </a:solidFill>
                <a:hlinkClick r:id="rId2"/>
              </a:rPr>
              <a:t>David.Kissane@monash.edu</a:t>
            </a:r>
            <a:r>
              <a:rPr lang="en-US" sz="1200" dirty="0">
                <a:solidFill>
                  <a:srgbClr val="FFFFFF"/>
                </a:solidFill>
              </a:rPr>
              <a:t/>
            </a:r>
            <a:br>
              <a:rPr lang="en-US" sz="1200" dirty="0">
                <a:solidFill>
                  <a:srgbClr val="FFFFFF"/>
                </a:solidFill>
              </a:rPr>
            </a:br>
            <a:endParaRPr lang="fr-BE" sz="1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9478" y="3253823"/>
            <a:ext cx="5617098" cy="5534577"/>
          </a:xfrm>
        </p:spPr>
        <p:txBody>
          <a:bodyPr>
            <a:noAutofit/>
          </a:bodyPr>
          <a:lstStyle/>
          <a:p>
            <a:r>
              <a:rPr lang="en-US" sz="700" dirty="0" smtClean="0">
                <a:solidFill>
                  <a:srgbClr val="FFFFFF"/>
                </a:solidFill>
              </a:rPr>
              <a:t>David </a:t>
            </a:r>
            <a:r>
              <a:rPr lang="en-US" sz="700" dirty="0" err="1" smtClean="0">
                <a:solidFill>
                  <a:srgbClr val="FFFFFF"/>
                </a:solidFill>
              </a:rPr>
              <a:t>Kissane</a:t>
            </a:r>
            <a:r>
              <a:rPr lang="en-US" sz="700" dirty="0" smtClean="0">
                <a:solidFill>
                  <a:srgbClr val="FFFFFF"/>
                </a:solidFill>
              </a:rPr>
              <a:t> </a:t>
            </a:r>
            <a:r>
              <a:rPr lang="en-US" sz="700" dirty="0">
                <a:solidFill>
                  <a:srgbClr val="FFFFFF"/>
                </a:solidFill>
              </a:rPr>
              <a:t>is an academic psychiatrist, psycho-oncology researcher and author. </a:t>
            </a:r>
          </a:p>
          <a:p>
            <a:r>
              <a:rPr lang="en-US" sz="700" dirty="0">
                <a:solidFill>
                  <a:srgbClr val="FFFFFF"/>
                </a:solidFill>
              </a:rPr>
              <a:t>He is currently the Head of Psychiatry for Monash University in Australia, recently the Chairman of the Department of Psychiatry and Behavioral Sciences at Memorial Sloan-Kettering Cancer Center in New York and previously the Foundation Chair of Palliative Medicine at the University of Melbourne</a:t>
            </a:r>
            <a:r>
              <a:rPr lang="en-US" sz="700" dirty="0" smtClean="0">
                <a:solidFill>
                  <a:srgbClr val="FFFFFF"/>
                </a:solidFill>
              </a:rPr>
              <a:t>.</a:t>
            </a:r>
            <a:endParaRPr lang="en-US" sz="700" b="1" dirty="0" smtClean="0">
              <a:solidFill>
                <a:srgbClr val="7030A0"/>
              </a:solidFill>
            </a:endParaRPr>
          </a:p>
          <a:p>
            <a:r>
              <a:rPr lang="en-US" sz="700" b="1" dirty="0" smtClean="0">
                <a:solidFill>
                  <a:srgbClr val="7030A0"/>
                </a:solidFill>
              </a:rPr>
              <a:t>RESEARCH </a:t>
            </a:r>
            <a:r>
              <a:rPr lang="en-US" sz="700" b="1" dirty="0" smtClean="0">
                <a:solidFill>
                  <a:srgbClr val="7030A0"/>
                </a:solidFill>
              </a:rPr>
              <a:t>INTERESTS:</a:t>
            </a:r>
            <a:endParaRPr lang="en-US" sz="700" b="1" dirty="0" smtClean="0">
              <a:solidFill>
                <a:srgbClr val="7030A0"/>
              </a:solidFill>
            </a:endParaRPr>
          </a:p>
          <a:p>
            <a:pPr marL="360000" lvl="1">
              <a:spcBef>
                <a:spcPts val="300"/>
              </a:spcBef>
            </a:pPr>
            <a:r>
              <a:rPr lang="en-US" sz="700" dirty="0">
                <a:solidFill>
                  <a:srgbClr val="FFFFFF"/>
                </a:solidFill>
              </a:rPr>
              <a:t>Psycho-oncology, palliative care, psychotherapy trials, family/couples/group therapy</a:t>
            </a:r>
          </a:p>
          <a:p>
            <a:pPr marL="360000" lvl="1">
              <a:spcBef>
                <a:spcPts val="300"/>
              </a:spcBef>
            </a:pPr>
            <a:r>
              <a:rPr lang="en-US" sz="700" dirty="0">
                <a:solidFill>
                  <a:srgbClr val="FFFFFF"/>
                </a:solidFill>
              </a:rPr>
              <a:t>Communication skills training</a:t>
            </a:r>
          </a:p>
          <a:p>
            <a:pPr marL="360000" lvl="1">
              <a:spcBef>
                <a:spcPts val="300"/>
              </a:spcBef>
            </a:pPr>
            <a:r>
              <a:rPr lang="en-US" sz="700" dirty="0">
                <a:solidFill>
                  <a:srgbClr val="FFFFFF"/>
                </a:solidFill>
              </a:rPr>
              <a:t>Existential distress</a:t>
            </a:r>
          </a:p>
          <a:p>
            <a:pPr marL="360000" lvl="1">
              <a:spcBef>
                <a:spcPts val="300"/>
              </a:spcBef>
            </a:pPr>
            <a:r>
              <a:rPr lang="en-US" sz="700" dirty="0">
                <a:solidFill>
                  <a:srgbClr val="FFFFFF"/>
                </a:solidFill>
              </a:rPr>
              <a:t>Ethics of end-of-life care</a:t>
            </a:r>
          </a:p>
          <a:p>
            <a:r>
              <a:rPr lang="en-US" sz="700" b="1" dirty="0" smtClean="0">
                <a:solidFill>
                  <a:srgbClr val="7030A0"/>
                </a:solidFill>
              </a:rPr>
              <a:t>RESEARCH METHODS:</a:t>
            </a:r>
          </a:p>
          <a:p>
            <a:pPr marL="361950" lvl="1" indent="-185738">
              <a:spcBef>
                <a:spcPts val="400"/>
              </a:spcBef>
            </a:pPr>
            <a:r>
              <a:rPr lang="en-US" sz="700" dirty="0">
                <a:solidFill>
                  <a:srgbClr val="FFFFFF"/>
                </a:solidFill>
              </a:rPr>
              <a:t>C</a:t>
            </a:r>
            <a:r>
              <a:rPr lang="en-US" sz="700" dirty="0" smtClean="0">
                <a:solidFill>
                  <a:srgbClr val="FFFFFF"/>
                </a:solidFill>
              </a:rPr>
              <a:t>ognitive-existential </a:t>
            </a:r>
            <a:r>
              <a:rPr lang="en-US" sz="700" dirty="0">
                <a:solidFill>
                  <a:srgbClr val="FFFFFF"/>
                </a:solidFill>
              </a:rPr>
              <a:t>model of group therapy for women with early stage breast cancer, which ameliorated fear of recurrence, and his trial of supportive-expressive group therapy for advanced breast cancer showed the prevention of depression alongside improved quality of life. </a:t>
            </a:r>
            <a:endParaRPr lang="en-US" sz="700" dirty="0" smtClean="0">
              <a:solidFill>
                <a:srgbClr val="FFFFFF"/>
              </a:solidFill>
            </a:endParaRPr>
          </a:p>
          <a:p>
            <a:pPr marL="361950" lvl="1" indent="-185738">
              <a:spcBef>
                <a:spcPts val="400"/>
              </a:spcBef>
            </a:pPr>
            <a:r>
              <a:rPr lang="en-US" sz="700" dirty="0">
                <a:solidFill>
                  <a:srgbClr val="FFFFFF"/>
                </a:solidFill>
              </a:rPr>
              <a:t>M</a:t>
            </a:r>
            <a:r>
              <a:rPr lang="en-US" sz="700" dirty="0" smtClean="0">
                <a:solidFill>
                  <a:srgbClr val="FFFFFF"/>
                </a:solidFill>
              </a:rPr>
              <a:t>odel </a:t>
            </a:r>
            <a:r>
              <a:rPr lang="en-US" sz="700" dirty="0">
                <a:solidFill>
                  <a:srgbClr val="FFFFFF"/>
                </a:solidFill>
              </a:rPr>
              <a:t>of family therapy delivered </a:t>
            </a:r>
            <a:r>
              <a:rPr lang="en-US" sz="700" dirty="0" smtClean="0">
                <a:solidFill>
                  <a:srgbClr val="FFFFFF"/>
                </a:solidFill>
              </a:rPr>
              <a:t>to at </a:t>
            </a:r>
            <a:r>
              <a:rPr lang="en-US" sz="700" dirty="0">
                <a:solidFill>
                  <a:srgbClr val="FFFFFF"/>
                </a:solidFill>
              </a:rPr>
              <a:t>risk' families during palliative care, which prevents complicated grief and depression in bereavement. </a:t>
            </a:r>
            <a:endParaRPr lang="en-US" sz="700" dirty="0" smtClean="0">
              <a:solidFill>
                <a:srgbClr val="FFFFFF"/>
              </a:solidFill>
            </a:endParaRPr>
          </a:p>
          <a:p>
            <a:pPr marL="361950" lvl="1" indent="-185738">
              <a:spcBef>
                <a:spcPts val="400"/>
              </a:spcBef>
            </a:pPr>
            <a:r>
              <a:rPr lang="en-US" sz="700" dirty="0" smtClean="0">
                <a:solidFill>
                  <a:srgbClr val="FFFFFF"/>
                </a:solidFill>
              </a:rPr>
              <a:t>His </a:t>
            </a:r>
            <a:r>
              <a:rPr lang="en-US" sz="700" dirty="0">
                <a:solidFill>
                  <a:srgbClr val="FFFFFF"/>
                </a:solidFill>
              </a:rPr>
              <a:t>work on demoralization as a variation of depression in the medically ill has preceded interventions to promote meaning-based coping</a:t>
            </a:r>
            <a:r>
              <a:rPr lang="en-US" sz="700" dirty="0" smtClean="0">
                <a:solidFill>
                  <a:srgbClr val="FFFFFF"/>
                </a:solidFill>
              </a:rPr>
              <a:t>.</a:t>
            </a:r>
            <a:endParaRPr lang="en-US" sz="700" dirty="0">
              <a:solidFill>
                <a:srgbClr val="FFFFFF"/>
              </a:solidFill>
            </a:endParaRPr>
          </a:p>
          <a:p>
            <a:r>
              <a:rPr lang="en-US" sz="700" b="1" dirty="0" smtClean="0">
                <a:solidFill>
                  <a:srgbClr val="7030A0"/>
                </a:solidFill>
              </a:rPr>
              <a:t>CLINICAL ACTIVITIES:</a:t>
            </a:r>
            <a:endParaRPr lang="en-US" sz="700" b="1" dirty="0">
              <a:solidFill>
                <a:srgbClr val="7030A0"/>
              </a:solidFill>
            </a:endParaRPr>
          </a:p>
          <a:p>
            <a:pPr marL="361950" lvl="1" indent="-185738"/>
            <a:r>
              <a:rPr lang="en-US" sz="700" dirty="0">
                <a:solidFill>
                  <a:srgbClr val="FFFFFF"/>
                </a:solidFill>
              </a:rPr>
              <a:t>2003-2012</a:t>
            </a:r>
            <a:br>
              <a:rPr lang="en-US" sz="700" dirty="0">
                <a:solidFill>
                  <a:srgbClr val="FFFFFF"/>
                </a:solidFill>
              </a:rPr>
            </a:br>
            <a:r>
              <a:rPr lang="en-US" sz="700" dirty="0">
                <a:solidFill>
                  <a:srgbClr val="FFFFFF"/>
                </a:solidFill>
              </a:rPr>
              <a:t>Attending Psychiatrist, Memorial Sloan-Kettering Cancer Center and Memorial Hospital, New York, NY</a:t>
            </a:r>
            <a:br>
              <a:rPr lang="en-US" sz="700" dirty="0">
                <a:solidFill>
                  <a:srgbClr val="FFFFFF"/>
                </a:solidFill>
              </a:rPr>
            </a:br>
            <a:r>
              <a:rPr lang="en-US" sz="700" dirty="0">
                <a:solidFill>
                  <a:srgbClr val="FFFFFF"/>
                </a:solidFill>
              </a:rPr>
              <a:t>Liaison attachments with Breast, Head and Neck and Gynecologic Disease Management Teams. Outpatient clinics twice weekly. Inpatient consultation and Psychiatry Fellow Supervision once weekly.</a:t>
            </a:r>
          </a:p>
          <a:p>
            <a:pPr marL="361950" lvl="1" indent="-185738"/>
            <a:r>
              <a:rPr lang="en-US" sz="700" dirty="0">
                <a:solidFill>
                  <a:srgbClr val="FFFFFF"/>
                </a:solidFill>
              </a:rPr>
              <a:t>1998 - 2003</a:t>
            </a:r>
            <a:br>
              <a:rPr lang="en-US" sz="700" dirty="0">
                <a:solidFill>
                  <a:srgbClr val="FFFFFF"/>
                </a:solidFill>
              </a:rPr>
            </a:br>
            <a:r>
              <a:rPr lang="en-US" sz="700" dirty="0">
                <a:solidFill>
                  <a:srgbClr val="FFFFFF"/>
                </a:solidFill>
              </a:rPr>
              <a:t>Development of a Psycho-oncology Service at St. Vincent's Hospital, </a:t>
            </a:r>
            <a:r>
              <a:rPr lang="en-US" sz="700" dirty="0" smtClean="0">
                <a:solidFill>
                  <a:srgbClr val="FFFFFF"/>
                </a:solidFill>
              </a:rPr>
              <a:t>Melbourne. Conduct </a:t>
            </a:r>
            <a:r>
              <a:rPr lang="en-US" sz="700" dirty="0">
                <a:solidFill>
                  <a:srgbClr val="FFFFFF"/>
                </a:solidFill>
              </a:rPr>
              <a:t>of weekly outpatient and inpatient consultation-liaison service to the oncology unit and hospice inpatients.</a:t>
            </a:r>
          </a:p>
          <a:p>
            <a:pPr marL="361950" lvl="1" indent="-185738"/>
            <a:r>
              <a:rPr lang="en-US" sz="700" dirty="0">
                <a:solidFill>
                  <a:srgbClr val="FFFFFF"/>
                </a:solidFill>
              </a:rPr>
              <a:t>1996 - 2003</a:t>
            </a:r>
            <a:br>
              <a:rPr lang="en-US" sz="700" dirty="0">
                <a:solidFill>
                  <a:srgbClr val="FFFFFF"/>
                </a:solidFill>
              </a:rPr>
            </a:br>
            <a:r>
              <a:rPr lang="en-US" sz="700" dirty="0">
                <a:solidFill>
                  <a:srgbClr val="FFFFFF"/>
                </a:solidFill>
              </a:rPr>
              <a:t>Monthly supervision of psycho-social services at Melbourne </a:t>
            </a:r>
            <a:r>
              <a:rPr lang="en-US" sz="700" dirty="0" smtClean="0">
                <a:solidFill>
                  <a:srgbClr val="FFFFFF"/>
                </a:solidFill>
              </a:rPr>
              <a:t>City mission </a:t>
            </a:r>
            <a:r>
              <a:rPr lang="en-US" sz="700" dirty="0">
                <a:solidFill>
                  <a:srgbClr val="FFFFFF"/>
                </a:solidFill>
              </a:rPr>
              <a:t>and Eastern Palliative Care, community-based programs.</a:t>
            </a:r>
          </a:p>
          <a:p>
            <a:pPr marL="361950" lvl="1" indent="-185738"/>
            <a:r>
              <a:rPr lang="en-US" sz="700" dirty="0">
                <a:solidFill>
                  <a:srgbClr val="FFFFFF"/>
                </a:solidFill>
              </a:rPr>
              <a:t>1996 - 2003</a:t>
            </a:r>
            <a:br>
              <a:rPr lang="en-US" sz="700" dirty="0">
                <a:solidFill>
                  <a:srgbClr val="FFFFFF"/>
                </a:solidFill>
              </a:rPr>
            </a:br>
            <a:r>
              <a:rPr lang="en-US" sz="700" dirty="0">
                <a:solidFill>
                  <a:srgbClr val="FFFFFF"/>
                </a:solidFill>
              </a:rPr>
              <a:t>Provision of a consultation-liaison service to Caritas Christi Hospice at its Kew and Fitzroy </a:t>
            </a:r>
            <a:r>
              <a:rPr lang="en-US" sz="700" dirty="0" smtClean="0">
                <a:solidFill>
                  <a:srgbClr val="FFFFFF"/>
                </a:solidFill>
              </a:rPr>
              <a:t>Campuses.</a:t>
            </a:r>
          </a:p>
          <a:p>
            <a:r>
              <a:rPr lang="en-US" sz="700" dirty="0" smtClean="0">
                <a:solidFill>
                  <a:srgbClr val="FFFFFF"/>
                </a:solidFill>
              </a:rPr>
              <a:t>Communication </a:t>
            </a:r>
            <a:r>
              <a:rPr lang="en-US" sz="700" dirty="0">
                <a:solidFill>
                  <a:srgbClr val="FFFFFF"/>
                </a:solidFill>
              </a:rPr>
              <a:t>Skills Training and Research Laboratory, which developed an applied curriculum for oncology, training over 700 clinicians. </a:t>
            </a:r>
            <a:endParaRPr lang="en-US" sz="700" dirty="0" smtClean="0">
              <a:solidFill>
                <a:srgbClr val="FFFFFF"/>
              </a:solidFill>
            </a:endParaRPr>
          </a:p>
          <a:p>
            <a:r>
              <a:rPr lang="en-US" sz="700" dirty="0" smtClean="0">
                <a:solidFill>
                  <a:srgbClr val="FFFFFF"/>
                </a:solidFill>
              </a:rPr>
              <a:t>His </a:t>
            </a:r>
            <a:r>
              <a:rPr lang="en-US" sz="700" dirty="0">
                <a:solidFill>
                  <a:srgbClr val="FFFFFF"/>
                </a:solidFill>
              </a:rPr>
              <a:t>books include the Handbook of Communication in Oncology and Palliative Care with Oxford University Press, Handbook of Psychotherapy in Cancer Care with Wiley-Blackwell, Cancer and Depression for the World Psychiatric Association and Family Focused Grief Therapy with Open University Press. </a:t>
            </a:r>
            <a:endParaRPr lang="en-US" sz="700" dirty="0" smtClean="0">
              <a:solidFill>
                <a:srgbClr val="FFFFFF"/>
              </a:solidFill>
            </a:endParaRPr>
          </a:p>
          <a:p>
            <a:r>
              <a:rPr lang="en-US" sz="700" dirty="0" smtClean="0">
                <a:solidFill>
                  <a:srgbClr val="FFFFFF"/>
                </a:solidFill>
              </a:rPr>
              <a:t>He </a:t>
            </a:r>
            <a:r>
              <a:rPr lang="en-US" sz="700" dirty="0">
                <a:solidFill>
                  <a:srgbClr val="FFFFFF"/>
                </a:solidFill>
              </a:rPr>
              <a:t>was awarded the Jimmie C. Holland Chair in Psycho-oncology at MSKCC and was recognized by the International Psycho-Oncology Society in 2008 with their Arthur Sutherland Award for lifetime </a:t>
            </a:r>
            <a:r>
              <a:rPr lang="en-US" sz="700" dirty="0" smtClean="0">
                <a:solidFill>
                  <a:srgbClr val="FFFFFF"/>
                </a:solidFill>
              </a:rPr>
              <a:t>achievement.</a:t>
            </a:r>
            <a:endParaRPr lang="fr-BE" sz="700" dirty="0">
              <a:solidFill>
                <a:srgbClr val="FFFFFF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71792" cy="1152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117" y="1596231"/>
            <a:ext cx="1152000" cy="1152000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2323970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rection Ion">
  <a:themeElements>
    <a:clrScheme name="Personnalisé 4">
      <a:dk1>
        <a:sysClr val="windowText" lastClr="000000"/>
      </a:dk1>
      <a:lt1>
        <a:srgbClr val="7DDB0B"/>
      </a:lt1>
      <a:dk2>
        <a:srgbClr val="3B3059"/>
      </a:dk2>
      <a:lt2>
        <a:srgbClr val="EBEBEB"/>
      </a:lt2>
      <a:accent1>
        <a:srgbClr val="FFC000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Direction 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rection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19043</TotalTime>
  <Words>393</Words>
  <Application>Microsoft Macintosh PowerPoint</Application>
  <PresentationFormat>Format A4 (210 x 297 mm)</PresentationFormat>
  <Paragraphs>122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Direction Ion</vt:lpstr>
      <vt:lpstr>21 &amp; 22 April 2017  Advances in Psycho-oncology  </vt:lpstr>
      <vt:lpstr>  FRIDAY 21 APRIL PROGRAM</vt:lpstr>
      <vt:lpstr>  SATURDAY 22 APRIL PROGRAM</vt:lpstr>
      <vt:lpstr>Professor David KISSANE  David.Kissane@monash.edu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Angelique</dc:creator>
  <cp:lastModifiedBy>Administrateur</cp:lastModifiedBy>
  <cp:revision>85</cp:revision>
  <cp:lastPrinted>2017-02-09T12:52:41Z</cp:lastPrinted>
  <dcterms:created xsi:type="dcterms:W3CDTF">2016-12-20T13:17:48Z</dcterms:created>
  <dcterms:modified xsi:type="dcterms:W3CDTF">2017-02-14T13:30:23Z</dcterms:modified>
</cp:coreProperties>
</file>