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notesMasterIdLst>
    <p:notesMasterId r:id="rId4"/>
  </p:notesMasterIdLst>
  <p:sldIdLst>
    <p:sldId id="265" r:id="rId2"/>
    <p:sldId id="266" r:id="rId3"/>
  </p:sldIdLst>
  <p:sldSz cx="9906000" cy="6858000" type="A4"/>
  <p:notesSz cx="9144000" cy="6858000"/>
  <p:defaultTextStyle>
    <a:defPPr>
      <a:defRPr lang="fr-FR"/>
    </a:defPPr>
    <a:lvl1pPr marL="0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3795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7588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1384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5178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8973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82767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6562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10357" algn="l" defTabSz="46379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0080FF"/>
    <a:srgbClr val="6666FF"/>
    <a:srgbClr val="66CCFF"/>
    <a:srgbClr val="005A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94646" autoAdjust="0"/>
  </p:normalViewPr>
  <p:slideViewPr>
    <p:cSldViewPr snapToObjects="1">
      <p:cViewPr>
        <p:scale>
          <a:sx n="100" d="100"/>
          <a:sy n="100" d="100"/>
        </p:scale>
        <p:origin x="-888" y="-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87C11-0C3F-4717-983F-75EFED997FC5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98D2E-B56A-41CF-A8AB-77C8EC28CA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4709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31338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62676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94014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325353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656691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88030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319367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650706" algn="l" defTabSz="662676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98D2E-B56A-41CF-A8AB-77C8EC28CAAB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96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714625" y="514350"/>
            <a:ext cx="3714750" cy="25717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98D2E-B56A-41CF-A8AB-77C8EC28CAA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29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0650" y="4624669"/>
            <a:ext cx="4375150" cy="933450"/>
          </a:xfrm>
        </p:spPr>
        <p:txBody>
          <a:bodyPr>
            <a:normAutofit/>
          </a:bodyPr>
          <a:lstStyle>
            <a:lvl1pPr>
              <a:defRPr sz="290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0650" y="5562600"/>
            <a:ext cx="4375150" cy="748553"/>
          </a:xfrm>
        </p:spPr>
        <p:txBody>
          <a:bodyPr>
            <a:normAutofit/>
          </a:bodyPr>
          <a:lstStyle>
            <a:lvl1pPr marL="0" indent="0" algn="l">
              <a:spcBef>
                <a:spcPts val="314"/>
              </a:spcBef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0652" y="6425641"/>
            <a:ext cx="1335367" cy="365125"/>
          </a:xfrm>
        </p:spPr>
        <p:txBody>
          <a:bodyPr/>
          <a:lstStyle>
            <a:lvl1pPr algn="l">
              <a:defRPr/>
            </a:lvl1pPr>
          </a:lstStyle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7083" y="6425641"/>
            <a:ext cx="2835835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06124" y="228600"/>
            <a:ext cx="4588405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5009754" y="2377440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marL="0" algn="ctr" defTabSz="957816" rtl="0" eaLnBrk="1" latinLnBrk="0" hangingPunct="1"/>
            <a:endParaRPr sz="19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09754" y="228600"/>
            <a:ext cx="222885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7369308" y="2377440"/>
            <a:ext cx="222885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44830" y="1985963"/>
            <a:ext cx="3962198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44830" y="4164965"/>
            <a:ext cx="3962198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777581" y="1985963"/>
            <a:ext cx="3962400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777581" y="4169664"/>
            <a:ext cx="3962400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847417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23" y="228600"/>
            <a:ext cx="373882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69" y="2571750"/>
            <a:ext cx="3526536" cy="1162050"/>
          </a:xfrm>
        </p:spPr>
        <p:txBody>
          <a:bodyPr anchor="b">
            <a:normAutofit/>
          </a:bodyPr>
          <a:lstStyle>
            <a:lvl1pPr algn="l">
              <a:defRPr sz="2700" b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174" y="273051"/>
            <a:ext cx="4980516" cy="5853113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852" y="3733801"/>
            <a:ext cx="3526536" cy="2392363"/>
          </a:xfrm>
        </p:spPr>
        <p:txBody>
          <a:bodyPr/>
          <a:lstStyle>
            <a:lvl1pPr marL="0" indent="0">
              <a:spcBef>
                <a:spcPts val="628"/>
              </a:spcBef>
              <a:buNone/>
              <a:defRPr sz="1500">
                <a:solidFill>
                  <a:schemeClr val="bg1"/>
                </a:solidFill>
              </a:defRPr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7351" y="6423586"/>
            <a:ext cx="1665567" cy="365125"/>
          </a:xfrm>
        </p:spPr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80915" y="6423586"/>
            <a:ext cx="3593352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60299" y="174813"/>
            <a:ext cx="447751" cy="8771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47417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6855" y="3124201"/>
            <a:ext cx="4223128" cy="87153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066" y="228600"/>
            <a:ext cx="3749046" cy="6345238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6855" y="3995737"/>
            <a:ext cx="4223128" cy="2147888"/>
          </a:xfrm>
        </p:spPr>
        <p:txBody>
          <a:bodyPr/>
          <a:lstStyle>
            <a:lvl1pPr marL="0" indent="0">
              <a:spcBef>
                <a:spcPts val="628"/>
              </a:spcBef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7351" y="6423586"/>
            <a:ext cx="1665567" cy="365125"/>
          </a:xfrm>
        </p:spPr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0251" y="6423586"/>
            <a:ext cx="325556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4322620" y="3370730"/>
            <a:ext cx="238949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5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715" y="4424081"/>
            <a:ext cx="6707087" cy="833719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065" y="228600"/>
            <a:ext cx="6909921" cy="4187952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715" y="5257800"/>
            <a:ext cx="6707087" cy="885825"/>
          </a:xfrm>
        </p:spPr>
        <p:txBody>
          <a:bodyPr/>
          <a:lstStyle>
            <a:lvl1pPr marL="0" indent="0">
              <a:spcBef>
                <a:spcPts val="314"/>
              </a:spcBef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7369308" y="2377440"/>
            <a:ext cx="222885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54480" y="4632792"/>
            <a:ext cx="238949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5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23" y="228600"/>
            <a:ext cx="69194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67" y="2571750"/>
            <a:ext cx="6696746" cy="1162050"/>
          </a:xfrm>
        </p:spPr>
        <p:txBody>
          <a:bodyPr anchor="b">
            <a:normAutofit/>
          </a:bodyPr>
          <a:lstStyle>
            <a:lvl1pPr algn="l">
              <a:defRPr sz="2700" b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852" y="3733801"/>
            <a:ext cx="6694530" cy="2392363"/>
          </a:xfrm>
        </p:spPr>
        <p:txBody>
          <a:bodyPr/>
          <a:lstStyle>
            <a:lvl1pPr marL="0" indent="0">
              <a:spcBef>
                <a:spcPts val="628"/>
              </a:spcBef>
              <a:buNone/>
              <a:defRPr sz="1500">
                <a:solidFill>
                  <a:schemeClr val="bg1"/>
                </a:solidFill>
              </a:defRPr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46618" y="6235608"/>
            <a:ext cx="14607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2853" y="6235608"/>
            <a:ext cx="503544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60299" y="174813"/>
            <a:ext cx="447751" cy="8771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7369308" y="237494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7369308" y="4535425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6124" y="228600"/>
            <a:ext cx="458840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68" y="2571750"/>
            <a:ext cx="4351353" cy="1162050"/>
          </a:xfrm>
        </p:spPr>
        <p:txBody>
          <a:bodyPr anchor="b">
            <a:normAutofit/>
          </a:bodyPr>
          <a:lstStyle>
            <a:lvl1pPr algn="l">
              <a:defRPr sz="2700" b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2853" y="3733801"/>
            <a:ext cx="4349912" cy="2392363"/>
          </a:xfrm>
        </p:spPr>
        <p:txBody>
          <a:bodyPr/>
          <a:lstStyle>
            <a:lvl1pPr marL="0" indent="0">
              <a:spcBef>
                <a:spcPts val="628"/>
              </a:spcBef>
              <a:buNone/>
              <a:defRPr sz="1500">
                <a:solidFill>
                  <a:schemeClr val="bg1"/>
                </a:solidFill>
              </a:defRPr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2001" y="6235608"/>
            <a:ext cx="14607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2853" y="6235608"/>
            <a:ext cx="280659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460299" y="174813"/>
            <a:ext cx="447751" cy="8771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5009754" y="4534726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5009754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5009754" y="2381663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7370064" y="2381663"/>
            <a:ext cx="222885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47417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5750" y="3124201"/>
            <a:ext cx="3368040" cy="87153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1065" y="2365248"/>
            <a:ext cx="4593463" cy="4187952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5750" y="3995737"/>
            <a:ext cx="3368040" cy="2147888"/>
          </a:xfrm>
        </p:spPr>
        <p:txBody>
          <a:bodyPr/>
          <a:lstStyle>
            <a:lvl1pPr marL="0" indent="0">
              <a:spcBef>
                <a:spcPts val="628"/>
              </a:spcBef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7351" y="6423586"/>
            <a:ext cx="1665567" cy="365125"/>
          </a:xfrm>
        </p:spPr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0251" y="6423586"/>
            <a:ext cx="3255566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5146224" y="3370730"/>
            <a:ext cx="238949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5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1064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665677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94763" y="282574"/>
            <a:ext cx="695605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740588" y="282574"/>
            <a:ext cx="9906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847417" y="282574"/>
            <a:ext cx="74295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62088" y="954743"/>
            <a:ext cx="738094" cy="5171422"/>
          </a:xfrm>
        </p:spPr>
        <p:txBody>
          <a:bodyPr vert="eaVert" anchor="t" anchorCtr="0"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58757"/>
            <a:ext cx="74295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 rot="16200000">
            <a:off x="9320076" y="553974"/>
            <a:ext cx="260909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15" y="134472"/>
            <a:ext cx="8186006" cy="995082"/>
          </a:xfrm>
        </p:spPr>
        <p:txBody>
          <a:bodyPr anchor="b" anchorCtr="0"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1" y="1129554"/>
            <a:ext cx="8188873" cy="774700"/>
          </a:xfrm>
        </p:spPr>
        <p:txBody>
          <a:bodyPr vert="horz" lIns="95782" tIns="47891" rIns="95782" bIns="47891" rtlCol="0" anchor="t" anchorCtr="0">
            <a:noAutofit/>
          </a:bodyPr>
          <a:lstStyle>
            <a:lvl1pPr marL="0" indent="0">
              <a:buNone/>
              <a:defRPr kumimoji="0" sz="25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marL="0" marR="0" lvl="0" indent="0" algn="l" defTabSz="95781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BE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00650" y="4624669"/>
            <a:ext cx="4375150" cy="933450"/>
          </a:xfrm>
        </p:spPr>
        <p:txBody>
          <a:bodyPr>
            <a:normAutofit/>
          </a:bodyPr>
          <a:lstStyle>
            <a:lvl1pPr>
              <a:defRPr sz="2900"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0650" y="5562600"/>
            <a:ext cx="4375150" cy="748553"/>
          </a:xfrm>
        </p:spPr>
        <p:txBody>
          <a:bodyPr>
            <a:normAutofit/>
          </a:bodyPr>
          <a:lstStyle>
            <a:lvl1pPr marL="0" indent="0" algn="l">
              <a:spcBef>
                <a:spcPts val="314"/>
              </a:spcBef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00652" y="6425641"/>
            <a:ext cx="1335367" cy="365125"/>
          </a:xfrm>
        </p:spPr>
        <p:txBody>
          <a:bodyPr/>
          <a:lstStyle>
            <a:lvl1pPr algn="l">
              <a:defRPr/>
            </a:lvl1pPr>
          </a:lstStyle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37083" y="6425641"/>
            <a:ext cx="2835835" cy="365125"/>
          </a:xfrm>
        </p:spPr>
        <p:txBody>
          <a:bodyPr/>
          <a:lstStyle>
            <a:lvl1pPr algn="r"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06124" y="228600"/>
            <a:ext cx="4588405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7369308" y="228600"/>
            <a:ext cx="222885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5009754" y="2377440"/>
            <a:ext cx="222885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5009754" y="22860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7369308" y="2377440"/>
            <a:ext cx="222885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nl-BE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1779495"/>
            <a:ext cx="3343275" cy="2040905"/>
          </a:xfrm>
        </p:spPr>
        <p:txBody>
          <a:bodyPr lIns="47891" tIns="47891" rIns="47891" anchor="t">
            <a:noAutofit/>
          </a:bodyPr>
          <a:lstStyle>
            <a:lvl1pPr marL="0" indent="0" algn="ctr">
              <a:spcBef>
                <a:spcPts val="628"/>
              </a:spcBef>
              <a:buNone/>
              <a:defRPr sz="4800">
                <a:solidFill>
                  <a:schemeClr val="bg1"/>
                </a:solidFill>
              </a:defRPr>
            </a:lvl1pPr>
            <a:lvl2pPr>
              <a:defRPr sz="13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nl-BE" smtClean="0"/>
              <a:t>Cliquez pour modifier les styles du texte du masque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0299" y="174813"/>
            <a:ext cx="447751" cy="8771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13816" y="228600"/>
            <a:ext cx="8884342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6500" y="3124201"/>
            <a:ext cx="6108700" cy="1362075"/>
          </a:xfrm>
        </p:spPr>
        <p:txBody>
          <a:bodyPr anchor="b" anchorCtr="0">
            <a:normAutofit/>
          </a:bodyPr>
          <a:lstStyle>
            <a:lvl1pPr algn="l">
              <a:defRPr sz="3400" b="0" cap="none" baseline="0">
                <a:solidFill>
                  <a:schemeClr val="bg1"/>
                </a:solidFill>
              </a:defRPr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6500" y="4495801"/>
            <a:ext cx="61087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14"/>
              </a:spcBef>
              <a:buNone/>
              <a:defRPr sz="1500" cap="none" baseline="0">
                <a:solidFill>
                  <a:schemeClr val="bg1"/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3816" y="6248775"/>
            <a:ext cx="1597585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6500" y="6248775"/>
            <a:ext cx="61087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97950" y="6248775"/>
            <a:ext cx="600208" cy="365125"/>
          </a:xfrm>
        </p:spPr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170580" y="3110754"/>
            <a:ext cx="282651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2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309564" y="228600"/>
            <a:ext cx="230452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894763" y="282574"/>
            <a:ext cx="695605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740588" y="282574"/>
            <a:ext cx="9906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1" y="1985964"/>
            <a:ext cx="3962400" cy="414020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985964"/>
            <a:ext cx="3962400" cy="414020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002" y="2447365"/>
            <a:ext cx="3962400" cy="3678797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534" y="2447365"/>
            <a:ext cx="3962400" cy="3678797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002" y="2070848"/>
            <a:ext cx="39624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bg1"/>
                </a:solidFill>
              </a:defRPr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534" y="2070848"/>
            <a:ext cx="39624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bg1"/>
                </a:solidFill>
              </a:defRPr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1" y="1985963"/>
            <a:ext cx="8199920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540061" y="4164965"/>
            <a:ext cx="8199920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997950" y="242235"/>
            <a:ext cx="600208" cy="365125"/>
          </a:xfrm>
        </p:spPr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847417" y="282574"/>
            <a:ext cx="7429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41785" y="228600"/>
            <a:ext cx="282651" cy="5693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7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7581" y="1985963"/>
            <a:ext cx="3962400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540061" y="1985964"/>
            <a:ext cx="3962400" cy="414020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777581" y="4169664"/>
            <a:ext cx="3962400" cy="1965960"/>
          </a:xfrm>
        </p:spPr>
        <p:txBody>
          <a:bodyPr>
            <a:normAutofit/>
          </a:bodyPr>
          <a:lstStyle>
            <a:lvl1pPr>
              <a:defRPr sz="19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15" y="484094"/>
            <a:ext cx="8186006" cy="1116106"/>
          </a:xfrm>
          <a:prstGeom prst="rect">
            <a:avLst/>
          </a:prstGeom>
        </p:spPr>
        <p:txBody>
          <a:bodyPr vert="horz" lIns="95782" tIns="47891" rIns="95782" bIns="47891" rtlCol="0" anchor="t" anchorCtr="0">
            <a:noAutofit/>
          </a:bodyPr>
          <a:lstStyle/>
          <a:p>
            <a:r>
              <a:rPr lang="nl-BE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15" y="1981201"/>
            <a:ext cx="8186006" cy="4144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61517" y="6423586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756E547-86DC-A94F-BCAD-29512AA94101}" type="datetimeFigureOut">
              <a:rPr lang="fr-FR" smtClean="0"/>
              <a:pPr/>
              <a:t>23/02/2015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8516" y="6423586"/>
            <a:ext cx="6633135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7950" y="242235"/>
            <a:ext cx="600208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500">
                <a:solidFill>
                  <a:schemeClr val="bg1"/>
                </a:solidFill>
              </a:defRPr>
            </a:lvl1pPr>
          </a:lstStyle>
          <a:p>
            <a:fld id="{A7F92901-A641-0C46-9A05-EB9960019A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  <p:sldLayoutId id="2147483824" r:id="rId20"/>
  </p:sldLayoutIdLst>
  <p:txStyles>
    <p:titleStyle>
      <a:lvl1pPr algn="l" defTabSz="957816" rtl="0" eaLnBrk="1" latinLnBrk="0" hangingPunct="1">
        <a:spcBef>
          <a:spcPct val="0"/>
        </a:spcBef>
        <a:buNone/>
        <a:defRPr sz="37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9454" indent="-239454" algn="l" defTabSz="957816" rtl="0" eaLnBrk="1" latinLnBrk="0" hangingPunct="1">
        <a:spcBef>
          <a:spcPts val="2095"/>
        </a:spcBef>
        <a:buClr>
          <a:schemeClr val="accent1"/>
        </a:buClr>
        <a:buSzPct val="75000"/>
        <a:buFont typeface="Wingdings" pitchFamily="2" charset="2"/>
        <a:buChar char="n"/>
        <a:defRPr sz="21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78908" indent="-239454" algn="l" defTabSz="957816" rtl="0" eaLnBrk="1" latinLnBrk="0" hangingPunct="1">
        <a:spcBef>
          <a:spcPts val="628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18362" indent="-239454" algn="l" defTabSz="957816" rtl="0" eaLnBrk="1" latinLnBrk="0" hangingPunct="1">
        <a:spcBef>
          <a:spcPts val="628"/>
        </a:spcBef>
        <a:buClr>
          <a:schemeClr val="accent1"/>
        </a:buClr>
        <a:buSzPct val="75000"/>
        <a:buFont typeface="Wingdings" pitchFamily="2" charset="2"/>
        <a:buChar char="n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57816" indent="-239454" algn="l" defTabSz="957816" rtl="0" eaLnBrk="1" latinLnBrk="0" hangingPunct="1">
        <a:spcBef>
          <a:spcPts val="628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97270" indent="-239454" algn="l" defTabSz="957816" rtl="0" eaLnBrk="1" latinLnBrk="0" hangingPunct="1">
        <a:spcBef>
          <a:spcPts val="628"/>
        </a:spcBef>
        <a:buClr>
          <a:schemeClr val="accent1"/>
        </a:buClr>
        <a:buSzPct val="75000"/>
        <a:buFont typeface="Wingdings" pitchFamily="2" charset="2"/>
        <a:buChar char="n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443375" indent="-239454" algn="l" defTabSz="957816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9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79503" indent="-239454" algn="l" defTabSz="957816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9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917295" indent="-239454" algn="l" defTabSz="957816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9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55085" indent="-239454" algn="l" defTabSz="957816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9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/>
          <p:cNvSpPr txBox="1"/>
          <p:nvPr/>
        </p:nvSpPr>
        <p:spPr>
          <a:xfrm>
            <a:off x="728018" y="4509120"/>
            <a:ext cx="8905502" cy="2313465"/>
          </a:xfrm>
          <a:prstGeom prst="rect">
            <a:avLst/>
          </a:prstGeom>
          <a:solidFill>
            <a:schemeClr val="accent5"/>
          </a:solidFill>
        </p:spPr>
        <p:txBody>
          <a:bodyPr wrap="square" lIns="57499" tIns="28750" rIns="57499" bIns="28750" rtlCol="0">
            <a:spAutoFit/>
          </a:bodyPr>
          <a:lstStyle/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9957" y="626534"/>
            <a:ext cx="4582800" cy="306257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 wrap="square" lIns="68398" tIns="34199" rIns="68398" bIns="34199" anchor="b" anchorCtr="0">
            <a:noAutofit/>
          </a:bodyPr>
          <a:lstStyle/>
          <a:p>
            <a:pPr algn="ctr">
              <a:lnSpc>
                <a:spcPts val="1347"/>
              </a:lnSpc>
              <a:spcAft>
                <a:spcPts val="581"/>
              </a:spcAft>
            </a:pPr>
            <a:r>
              <a:rPr lang="fr-FR" b="1" dirty="0" smtClean="0">
                <a:latin typeface="Arial Narrow"/>
                <a:cs typeface="Arial Narrow"/>
              </a:rPr>
              <a:t>Groupe de Contact FNRS «Psycho-oncologie»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" y="0"/>
            <a:ext cx="728013" cy="6858000"/>
          </a:xfrm>
          <a:prstGeom prst="rect">
            <a:avLst/>
          </a:prstGeom>
          <a:solidFill>
            <a:srgbClr val="7536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258" tIns="33129" rIns="66258" bIns="33129" rtlCol="0" anchor="ctr"/>
          <a:lstStyle/>
          <a:p>
            <a:pPr algn="ctr"/>
            <a:endParaRPr lang="fr-FR" dirty="0">
              <a:latin typeface="Arial Narrow"/>
              <a:cs typeface="Arial Narrow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80662" y="122465"/>
            <a:ext cx="138100" cy="346047"/>
          </a:xfrm>
          <a:prstGeom prst="rect">
            <a:avLst/>
          </a:prstGeom>
          <a:noFill/>
        </p:spPr>
        <p:txBody>
          <a:bodyPr wrap="none" lIns="68382" tIns="34190" rIns="68382" bIns="34190" rtlCol="0">
            <a:spAutoFit/>
          </a:bodyPr>
          <a:lstStyle/>
          <a:p>
            <a:endParaRPr lang="fr-FR" dirty="0">
              <a:latin typeface="Arial Narrow"/>
              <a:cs typeface="Arial Narrow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280592" y="2178345"/>
            <a:ext cx="3615794" cy="452901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51312" tIns="0" rIns="51312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684154">
              <a:lnSpc>
                <a:spcPts val="298"/>
              </a:lnSpc>
            </a:pPr>
            <a:endParaRPr lang="en-GB" sz="900" b="1" dirty="0">
              <a:latin typeface="Arial Narrow"/>
              <a:ea typeface="ÇlÇr ñæí©" charset="0"/>
              <a:cs typeface="Arial Narrow"/>
            </a:endParaRPr>
          </a:p>
          <a:p>
            <a:pPr defTabSz="684154">
              <a:lnSpc>
                <a:spcPts val="800"/>
              </a:lnSpc>
            </a:pPr>
            <a:endParaRPr lang="en-GB" sz="900" b="1" dirty="0" smtClean="0">
              <a:solidFill>
                <a:srgbClr val="FF6600"/>
              </a:solidFill>
              <a:latin typeface="Arial Narrow"/>
              <a:ea typeface="ÇlÇr ñæí©" charset="0"/>
              <a:cs typeface="Arial Narrow"/>
            </a:endParaRPr>
          </a:p>
          <a:p>
            <a:pPr defTabSz="684154">
              <a:lnSpc>
                <a:spcPts val="800"/>
              </a:lnSpc>
            </a:pPr>
            <a:endParaRPr lang="en-GB" sz="900" b="1" dirty="0">
              <a:solidFill>
                <a:srgbClr val="FF6600"/>
              </a:solidFill>
              <a:latin typeface="Arial Narrow"/>
              <a:ea typeface="ÇlÇr ñæí©" charset="0"/>
              <a:cs typeface="Arial Narrow"/>
            </a:endParaRPr>
          </a:p>
          <a:p>
            <a:pPr defTabSz="684154">
              <a:lnSpc>
                <a:spcPts val="800"/>
              </a:lnSpc>
            </a:pPr>
            <a:endParaRPr lang="en-GB" sz="900" b="1" dirty="0" smtClean="0">
              <a:solidFill>
                <a:srgbClr val="FF6600"/>
              </a:solidFill>
              <a:latin typeface="Arial Narrow"/>
              <a:ea typeface="ÇlÇr ñæí©" charset="0"/>
              <a:cs typeface="Arial Narrow"/>
            </a:endParaRPr>
          </a:p>
          <a:p>
            <a:pPr defTabSz="684154">
              <a:lnSpc>
                <a:spcPts val="800"/>
              </a:lnSpc>
            </a:pPr>
            <a:endParaRPr lang="en-GB" sz="900" b="1" dirty="0">
              <a:solidFill>
                <a:srgbClr val="FF6600"/>
              </a:solidFill>
              <a:latin typeface="Arial Narrow"/>
              <a:ea typeface="ÇlÇr ñæí©" charset="0"/>
              <a:cs typeface="Arial Narrow"/>
            </a:endParaRPr>
          </a:p>
          <a:p>
            <a:pPr defTabSz="684154">
              <a:lnSpc>
                <a:spcPts val="800"/>
              </a:lnSpc>
            </a:pPr>
            <a:endParaRPr lang="en-GB" sz="900" b="1" dirty="0">
              <a:solidFill>
                <a:srgbClr val="FF6600"/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8</a:t>
            </a: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:30    </a:t>
            </a:r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   Registration and Breakfast</a:t>
            </a:r>
          </a:p>
          <a:p>
            <a:pPr marL="216000" defTabSz="684154">
              <a:lnSpc>
                <a:spcPts val="800"/>
              </a:lnSpc>
            </a:pPr>
            <a:endParaRPr lang="en-GB" sz="900" b="1" dirty="0"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9:00       Introduction</a:t>
            </a:r>
            <a:r>
              <a:rPr lang="en-GB" sz="900" i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                                                 </a:t>
            </a:r>
          </a:p>
          <a:p>
            <a:pPr marL="216000" defTabSz="684154">
              <a:lnSpc>
                <a:spcPts val="898"/>
              </a:lnSpc>
            </a:pPr>
            <a:r>
              <a:rPr lang="en-GB" sz="900" i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  </a:t>
            </a:r>
            <a:r>
              <a:rPr lang="en-GB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D.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Razavi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</a:t>
            </a:r>
          </a:p>
          <a:p>
            <a:pPr marL="216000" defTabSz="684154">
              <a:lnSpc>
                <a:spcPts val="898"/>
              </a:lnSpc>
            </a:pPr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9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:05       Presentation of </a:t>
            </a:r>
            <a:r>
              <a:rPr lang="en-GB" sz="900" dirty="0" err="1" smtClean="0">
                <a:latin typeface="Arial Narrow"/>
                <a:ea typeface="ÇlÇr ñæí©" charset="0"/>
                <a:cs typeface="Arial Narrow"/>
              </a:rPr>
              <a:t>Prof</a:t>
            </a:r>
            <a:r>
              <a:rPr lang="en-GB" sz="900" dirty="0" err="1">
                <a:latin typeface="Arial Narrow"/>
                <a:ea typeface="ÇlÇr ñæí©" charset="0"/>
                <a:cs typeface="Arial Narrow"/>
              </a:rPr>
              <a:t>.</a:t>
            </a:r>
            <a:r>
              <a:rPr lang="en-GB" sz="900" dirty="0">
                <a:latin typeface="Arial Narrow"/>
                <a:ea typeface="ÇlÇr ñæí©" charset="0"/>
                <a:cs typeface="Arial Narrow"/>
              </a:rPr>
              <a:t> Ph. </a:t>
            </a:r>
            <a:r>
              <a:rPr lang="en-GB" sz="900" dirty="0" err="1" smtClean="0">
                <a:latin typeface="Arial Narrow"/>
                <a:ea typeface="ÇlÇr ñæí©" charset="0"/>
                <a:cs typeface="Arial Narrow"/>
              </a:rPr>
              <a:t>Butow</a:t>
            </a:r>
            <a:r>
              <a:rPr lang="en-GB" sz="900" dirty="0" smtClean="0">
                <a:latin typeface="Arial Narrow"/>
                <a:ea typeface="ÇlÇr ñæí©" charset="0"/>
                <a:cs typeface="Arial Narrow"/>
              </a:rPr>
              <a:t> and </a:t>
            </a:r>
            <a:r>
              <a:rPr lang="en-GB" sz="900" dirty="0" err="1" smtClean="0">
                <a:latin typeface="Arial Narrow"/>
                <a:ea typeface="ÇlÇr ñæí©" charset="0"/>
                <a:cs typeface="Arial Narrow"/>
              </a:rPr>
              <a:t>Prof.</a:t>
            </a:r>
            <a:r>
              <a:rPr lang="en-GB" sz="900" dirty="0" smtClean="0">
                <a:latin typeface="Arial Narrow"/>
                <a:ea typeface="ÇlÇr ñæí©" charset="0"/>
                <a:cs typeface="Arial Narrow"/>
              </a:rPr>
              <a:t> J. Turner</a:t>
            </a:r>
            <a:endParaRPr lang="en-GB" sz="900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   </a:t>
            </a:r>
            <a:r>
              <a:rPr lang="en-GB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I. </a:t>
            </a:r>
            <a:r>
              <a:rPr lang="en-GB" sz="900" b="1" dirty="0" err="1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Merckaert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9:10       </a:t>
            </a:r>
            <a:r>
              <a:rPr lang="nl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Fear of reccurence: 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Theoretical underpinnings of the Conquer Fear</a:t>
            </a:r>
          </a:p>
          <a:p>
            <a:pPr marL="216000" defTabSz="684154">
              <a:lnSpc>
                <a:spcPts val="898"/>
              </a:lnSpc>
            </a:pP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 intervention</a:t>
            </a:r>
          </a:p>
          <a:p>
            <a:pPr marL="216000" defTabSz="684154">
              <a:lnSpc>
                <a:spcPts val="898"/>
              </a:lnSpc>
            </a:pPr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P.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Butow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/J. Turner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10:00     Discussion </a:t>
            </a:r>
            <a:endParaRPr lang="en-GB" sz="900" dirty="0" smtClean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 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I.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Merckaert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ÉSÉVÉbÉN" charset="0"/>
              <a:cs typeface="Arial Narrow"/>
            </a:endParaRPr>
          </a:p>
          <a:p>
            <a:pPr marL="216000" defTabSz="684154">
              <a:lnSpc>
                <a:spcPts val="800"/>
              </a:lnSpc>
            </a:pPr>
            <a:endParaRPr lang="en-GB" sz="900" dirty="0"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10:30   </a:t>
            </a:r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  Coffee </a:t>
            </a: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Break</a:t>
            </a:r>
          </a:p>
          <a:p>
            <a:pPr marL="216000" defTabSz="684154">
              <a:lnSpc>
                <a:spcPts val="800"/>
              </a:lnSpc>
            </a:pPr>
            <a:endParaRPr lang="en-GB" sz="900" b="1" dirty="0"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10:</a:t>
            </a: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50 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</a:t>
            </a:r>
            <a:r>
              <a:rPr lang="nl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Conquer Fear : Description, content and preliminary results of the</a:t>
            </a:r>
          </a:p>
          <a:p>
            <a:pPr marL="216000" defTabSz="684154">
              <a:lnSpc>
                <a:spcPts val="898"/>
              </a:lnSpc>
            </a:pPr>
            <a:r>
              <a:rPr lang="nl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  intervention</a:t>
            </a:r>
            <a:endParaRPr lang="fr-BE" sz="900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       P.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Butow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/J. Turner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11:40     Discussion</a:t>
            </a:r>
            <a:endParaRPr lang="fr-BE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     </a:t>
            </a:r>
            <a:r>
              <a:rPr lang="fr-BE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</a:t>
            </a:r>
            <a:r>
              <a:rPr lang="nl-BE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I. Merckaert</a:t>
            </a:r>
            <a:endParaRPr lang="fr-BE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ÉSÉVÉbÉN" charset="0"/>
              <a:cs typeface="Arial Narrow"/>
            </a:endParaRPr>
          </a:p>
          <a:p>
            <a:pPr marL="216000" defTabSz="684154">
              <a:lnSpc>
                <a:spcPts val="800"/>
              </a:lnSpc>
            </a:pPr>
            <a:endParaRPr lang="en-GB" sz="900" dirty="0"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12:10 </a:t>
            </a:r>
            <a:r>
              <a:rPr lang="fr-BE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ea typeface="ÇlÇr ñæí©" charset="0"/>
                <a:cs typeface="Arial Narrow"/>
              </a:rPr>
              <a:t>   Lunch</a:t>
            </a:r>
            <a:endParaRPr lang="fr-BE" sz="900" b="1" dirty="0">
              <a:solidFill>
                <a:schemeClr val="accent5">
                  <a:lumMod val="75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00"/>
              </a:lnSpc>
            </a:pPr>
            <a:endParaRPr lang="en-GB" sz="900" b="1" dirty="0"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13:</a:t>
            </a: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30  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</a:t>
            </a:r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Attention training and detached mindfulness : examples of exercises</a:t>
            </a:r>
            <a:endParaRPr lang="en-GB" sz="900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      P.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Butow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/J. Turner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14:</a:t>
            </a: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2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0    </a:t>
            </a:r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Discussion</a:t>
            </a:r>
            <a:endParaRPr lang="en-GB" sz="900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 </a:t>
            </a:r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Y. </a:t>
            </a:r>
            <a:r>
              <a:rPr lang="en-GB" sz="900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Libert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14:40    Dealing with threat monitoring and challenging metacognitions</a:t>
            </a:r>
          </a:p>
          <a:p>
            <a:pPr marL="216000" defTabSz="684154">
              <a:lnSpc>
                <a:spcPts val="898"/>
              </a:lnSpc>
            </a:pPr>
            <a:r>
              <a:rPr lang="en-GB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     P</a:t>
            </a:r>
            <a:r>
              <a:rPr lang="en-GB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Butow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/J. Turner</a:t>
            </a: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15:</a:t>
            </a: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3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0    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Discussion</a:t>
            </a:r>
          </a:p>
          <a:p>
            <a:pPr marL="216000" defTabSz="684154">
              <a:lnSpc>
                <a:spcPts val="898"/>
              </a:lnSpc>
            </a:pP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           </a:t>
            </a:r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Y</a:t>
            </a:r>
            <a:r>
              <a:rPr lang="en-GB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. </a:t>
            </a:r>
            <a:r>
              <a:rPr lang="en-GB" sz="900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Libert</a:t>
            </a:r>
            <a:endParaRPr lang="fr-BE" sz="900" dirty="0" smtClean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16:00    Closing remarks</a:t>
            </a:r>
          </a:p>
          <a:p>
            <a:pPr marL="216000" defTabSz="684154">
              <a:lnSpc>
                <a:spcPts val="898"/>
              </a:lnSpc>
            </a:pP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    </a:t>
            </a:r>
            <a:r>
              <a:rPr lang="fr-BE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ÉSÉVÉbÉN" charset="0"/>
                <a:cs typeface="Arial Narrow"/>
              </a:rPr>
              <a:t>    D. Razavi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216000" defTabSz="684154">
              <a:lnSpc>
                <a:spcPts val="898"/>
              </a:lnSpc>
            </a:pPr>
            <a:endParaRPr lang="en-GB" sz="900" dirty="0">
              <a:latin typeface="Arial Narrow"/>
              <a:ea typeface="ÇlÇr ñæí©" charset="0"/>
              <a:cs typeface="Arial Narrow"/>
            </a:endParaRPr>
          </a:p>
          <a:p>
            <a:pPr marL="216000" lvl="1" defTabSz="684154"/>
            <a:endParaRPr lang="fr-FR" sz="900" dirty="0">
              <a:latin typeface="Arial Narrow"/>
              <a:cs typeface="Arial Narrow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5439468" y="1412828"/>
            <a:ext cx="3762004" cy="52972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51312" tIns="0" rIns="51312" bIns="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ts val="500"/>
              </a:lnSpc>
            </a:pPr>
            <a:endParaRPr lang="en-GB" sz="900" b="1" dirty="0" smtClean="0">
              <a:solidFill>
                <a:srgbClr val="FF6600"/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8</a:t>
            </a: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:30   </a:t>
            </a:r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   Registration </a:t>
            </a: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and Breakfast</a:t>
            </a:r>
          </a:p>
          <a:p>
            <a:pPr marL="180000">
              <a:lnSpc>
                <a:spcPts val="500"/>
              </a:lnSpc>
            </a:pPr>
            <a:endParaRPr lang="en-GB" sz="900" b="1" dirty="0" smtClean="0"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9:00      Introduction</a:t>
            </a:r>
          </a:p>
          <a:p>
            <a:pPr marL="180000"/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             A.-M. Etienne and D.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Razavi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9:05      </a:t>
            </a:r>
            <a:r>
              <a:rPr lang="en-GB" sz="900" dirty="0">
                <a:latin typeface="Arial Narrow"/>
                <a:cs typeface="Arial Narrow"/>
              </a:rPr>
              <a:t>Communication </a:t>
            </a:r>
            <a:r>
              <a:rPr lang="en-GB" sz="900" dirty="0" smtClean="0">
                <a:latin typeface="Arial Narrow"/>
                <a:cs typeface="Arial Narrow"/>
              </a:rPr>
              <a:t>at the end-of-life: What we know today</a:t>
            </a:r>
            <a:r>
              <a:rPr lang="en-GB" sz="900" b="1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                                 	  P. </a:t>
            </a:r>
            <a:r>
              <a:rPr lang="en-GB" sz="900" b="1" dirty="0" err="1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Butow</a:t>
            </a:r>
            <a:endParaRPr lang="en-GB" sz="900" b="1" dirty="0" smtClean="0">
              <a:solidFill>
                <a:schemeClr val="accent1">
                  <a:lumMod val="50000"/>
                </a:schemeClr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10:00    Discussion</a:t>
            </a:r>
          </a:p>
          <a:p>
            <a:pPr marL="180000"/>
            <a:r>
              <a:rPr lang="en-GB" sz="900" b="1" dirty="0" smtClean="0">
                <a:latin typeface="Arial Narrow"/>
                <a:cs typeface="Arial Narrow"/>
              </a:rPr>
              <a:t>             Y. </a:t>
            </a:r>
            <a:r>
              <a:rPr lang="en-GB" sz="900" b="1" dirty="0" err="1" smtClean="0">
                <a:latin typeface="Arial Narrow"/>
                <a:cs typeface="Arial Narrow"/>
              </a:rPr>
              <a:t>Libert</a:t>
            </a:r>
            <a:endParaRPr lang="en-GB" sz="900" b="1" dirty="0" smtClean="0">
              <a:solidFill>
                <a:srgbClr val="331933"/>
              </a:solidFill>
              <a:latin typeface="Arial Narrow"/>
              <a:cs typeface="Arial Narrow"/>
            </a:endParaRPr>
          </a:p>
          <a:p>
            <a:pPr marL="180000">
              <a:lnSpc>
                <a:spcPts val="500"/>
              </a:lnSpc>
            </a:pPr>
            <a:endParaRPr lang="en-GB" sz="900" b="1" dirty="0">
              <a:latin typeface="Arial Narrow"/>
              <a:cs typeface="Arial Narrow"/>
            </a:endParaRPr>
          </a:p>
          <a:p>
            <a:pPr marL="180000"/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10</a:t>
            </a:r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:30    </a:t>
            </a: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Coffee Break</a:t>
            </a:r>
          </a:p>
          <a:p>
            <a:pPr marL="180000">
              <a:lnSpc>
                <a:spcPts val="500"/>
              </a:lnSpc>
            </a:pPr>
            <a:endParaRPr lang="en-GB" sz="900" b="1" dirty="0">
              <a:solidFill>
                <a:srgbClr val="FF6600"/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10:</a:t>
            </a:r>
            <a:r>
              <a:rPr lang="en-GB" sz="900" dirty="0">
                <a:solidFill>
                  <a:srgbClr val="331933"/>
                </a:solidFill>
                <a:latin typeface="Arial Narrow"/>
                <a:cs typeface="Arial Narrow"/>
              </a:rPr>
              <a:t>5</a:t>
            </a:r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0   </a:t>
            </a:r>
            <a:r>
              <a:rPr lang="fr-BE" sz="900" dirty="0" smtClean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 </a:t>
            </a:r>
            <a:r>
              <a:rPr lang="en-GB" sz="900" dirty="0">
                <a:latin typeface="Arial Narrow"/>
                <a:cs typeface="Arial Narrow"/>
              </a:rPr>
              <a:t>Communication at the end-of-life: What are the Challenges for the Future</a:t>
            </a:r>
            <a:r>
              <a:rPr lang="en-GB" sz="900" b="1" dirty="0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                                 	  P. </a:t>
            </a:r>
            <a:r>
              <a:rPr lang="en-GB" sz="900" b="1" dirty="0" err="1">
                <a:solidFill>
                  <a:schemeClr val="accent1">
                    <a:lumMod val="50000"/>
                  </a:schemeClr>
                </a:solidFill>
                <a:latin typeface="Arial Narrow"/>
                <a:cs typeface="Arial Narrow"/>
              </a:rPr>
              <a:t>Butow</a:t>
            </a:r>
            <a:endParaRPr lang="en-GB" sz="900" b="1" dirty="0">
              <a:solidFill>
                <a:schemeClr val="accent1">
                  <a:lumMod val="50000"/>
                </a:schemeClr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11:</a:t>
            </a:r>
            <a:r>
              <a:rPr lang="en-GB" sz="900" dirty="0">
                <a:solidFill>
                  <a:srgbClr val="331933"/>
                </a:solidFill>
                <a:latin typeface="Arial Narrow"/>
                <a:cs typeface="Arial Narrow"/>
              </a:rPr>
              <a:t>4</a:t>
            </a:r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0    Discussion </a:t>
            </a:r>
          </a:p>
          <a:p>
            <a:pPr marL="180000"/>
            <a:r>
              <a:rPr lang="en-GB" sz="900" b="1" dirty="0">
                <a:solidFill>
                  <a:srgbClr val="331933"/>
                </a:solidFill>
                <a:latin typeface="Arial Narrow"/>
                <a:cs typeface="Arial Narrow"/>
              </a:rPr>
              <a:t> </a:t>
            </a:r>
            <a:r>
              <a:rPr lang="en-GB" sz="900" b="1" dirty="0" smtClean="0">
                <a:solidFill>
                  <a:srgbClr val="331933"/>
                </a:solidFill>
                <a:latin typeface="Arial Narrow"/>
                <a:cs typeface="Arial Narrow"/>
              </a:rPr>
              <a:t>            Ch. </a:t>
            </a:r>
            <a:r>
              <a:rPr lang="en-GB" sz="900" b="1" dirty="0" err="1" smtClean="0">
                <a:solidFill>
                  <a:srgbClr val="331933"/>
                </a:solidFill>
                <a:latin typeface="Arial Narrow"/>
                <a:cs typeface="Arial Narrow"/>
              </a:rPr>
              <a:t>Reynaert</a:t>
            </a:r>
            <a:endParaRPr lang="en-GB" sz="900" dirty="0">
              <a:solidFill>
                <a:srgbClr val="331933"/>
              </a:solidFill>
              <a:latin typeface="Arial Narrow"/>
              <a:cs typeface="Arial Narrow"/>
            </a:endParaRPr>
          </a:p>
          <a:p>
            <a:pPr marL="180000">
              <a:lnSpc>
                <a:spcPts val="500"/>
              </a:lnSpc>
            </a:pPr>
            <a:endParaRPr lang="en-GB" sz="900" dirty="0" smtClean="0">
              <a:latin typeface="Arial Narrow"/>
              <a:cs typeface="Arial Narrow"/>
            </a:endParaRPr>
          </a:p>
          <a:p>
            <a:pPr marL="180000">
              <a:lnSpc>
                <a:spcPts val="500"/>
              </a:lnSpc>
            </a:pPr>
            <a:endParaRPr lang="en-GB" sz="900" dirty="0">
              <a:solidFill>
                <a:schemeClr val="accent5">
                  <a:lumMod val="75000"/>
                </a:schemeClr>
              </a:solidFill>
              <a:latin typeface="Arial Narrow"/>
              <a:cs typeface="Arial Narrow"/>
            </a:endParaRPr>
          </a:p>
          <a:p>
            <a:pPr marL="180000">
              <a:lnSpc>
                <a:spcPts val="500"/>
              </a:lnSpc>
            </a:pP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12</a:t>
            </a:r>
            <a:r>
              <a:rPr lang="en-GB" sz="900" b="1" dirty="0" smtClean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:10    </a:t>
            </a:r>
            <a:r>
              <a:rPr lang="en-GB" sz="900" b="1" dirty="0">
                <a:solidFill>
                  <a:schemeClr val="accent5">
                    <a:lumMod val="75000"/>
                  </a:schemeClr>
                </a:solidFill>
                <a:latin typeface="Arial Narrow"/>
                <a:cs typeface="Arial Narrow"/>
              </a:rPr>
              <a:t>Lunch</a:t>
            </a:r>
          </a:p>
          <a:p>
            <a:pPr marL="180000">
              <a:lnSpc>
                <a:spcPts val="500"/>
              </a:lnSpc>
            </a:pPr>
            <a:endParaRPr lang="en-GB" sz="900" b="1" dirty="0">
              <a:latin typeface="Arial Narrow"/>
              <a:cs typeface="Arial Narrow"/>
            </a:endParaRPr>
          </a:p>
          <a:p>
            <a:pPr marL="180000"/>
            <a:r>
              <a:rPr lang="en-GB" sz="900" dirty="0">
                <a:solidFill>
                  <a:srgbClr val="331933"/>
                </a:solidFill>
                <a:latin typeface="Arial Narrow"/>
                <a:cs typeface="Arial Narrow"/>
              </a:rPr>
              <a:t>13</a:t>
            </a:r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:30     Topic to be defined</a:t>
            </a:r>
            <a:endParaRPr lang="en-GB" sz="900" dirty="0">
              <a:solidFill>
                <a:srgbClr val="331933"/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>
                <a:solidFill>
                  <a:srgbClr val="331933"/>
                </a:solidFill>
                <a:latin typeface="Arial Narrow"/>
                <a:cs typeface="Arial Narrow"/>
              </a:rPr>
              <a:t>          </a:t>
            </a:r>
            <a:r>
              <a:rPr lang="en-GB" sz="900" b="1" dirty="0">
                <a:solidFill>
                  <a:srgbClr val="331933"/>
                </a:solidFill>
                <a:latin typeface="Arial Narrow"/>
                <a:cs typeface="Arial Narrow"/>
              </a:rPr>
              <a:t>    </a:t>
            </a:r>
            <a:r>
              <a:rPr lang="en-GB" sz="900" b="1" dirty="0" smtClean="0">
                <a:solidFill>
                  <a:srgbClr val="331933"/>
                </a:solidFill>
                <a:latin typeface="Arial Narrow"/>
                <a:cs typeface="Arial Narrow"/>
              </a:rPr>
              <a:t>J. Turner</a:t>
            </a:r>
            <a:endParaRPr lang="en-GB" sz="900" b="1" dirty="0">
              <a:solidFill>
                <a:srgbClr val="331933"/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14:45     </a:t>
            </a:r>
            <a:r>
              <a:rPr lang="fr-BE" sz="900" dirty="0">
                <a:solidFill>
                  <a:schemeClr val="accent1">
                    <a:lumMod val="50000"/>
                  </a:schemeClr>
                </a:solidFill>
                <a:latin typeface="Arial Narrow"/>
                <a:ea typeface="ÇlÇr ñæí©" charset="0"/>
                <a:cs typeface="Arial Narrow"/>
              </a:rPr>
              <a:t>Discussion</a:t>
            </a:r>
            <a:endParaRPr lang="fr-BE" sz="900" b="1" dirty="0">
              <a:solidFill>
                <a:schemeClr val="accent1">
                  <a:lumMod val="50000"/>
                </a:schemeClr>
              </a:solidFill>
              <a:latin typeface="Arial Narrow"/>
              <a:ea typeface="ÇlÇr ñæí©" charset="0"/>
              <a:cs typeface="Arial Narrow"/>
            </a:endParaRPr>
          </a:p>
          <a:p>
            <a:pPr marL="180000"/>
            <a:r>
              <a:rPr lang="en-GB" sz="900" b="1" dirty="0" smtClean="0">
                <a:solidFill>
                  <a:srgbClr val="331933"/>
                </a:solidFill>
                <a:latin typeface="Arial Narrow"/>
                <a:cs typeface="Arial Narrow"/>
              </a:rPr>
              <a:t>              </a:t>
            </a:r>
            <a:r>
              <a:rPr lang="en-GB" sz="900" b="1" dirty="0" err="1" smtClean="0">
                <a:solidFill>
                  <a:srgbClr val="331933"/>
                </a:solidFill>
                <a:latin typeface="Arial Narrow"/>
                <a:cs typeface="Arial Narrow"/>
              </a:rPr>
              <a:t>Aurore</a:t>
            </a:r>
            <a:r>
              <a:rPr lang="en-GB" sz="900" b="1" dirty="0" smtClean="0">
                <a:solidFill>
                  <a:srgbClr val="331933"/>
                </a:solidFill>
                <a:latin typeface="Arial Narrow"/>
                <a:cs typeface="Arial Narrow"/>
              </a:rPr>
              <a:t> </a:t>
            </a:r>
            <a:r>
              <a:rPr lang="en-GB" sz="900" b="1" dirty="0" err="1" smtClean="0">
                <a:solidFill>
                  <a:srgbClr val="331933"/>
                </a:solidFill>
                <a:latin typeface="Arial Narrow"/>
                <a:cs typeface="Arial Narrow"/>
              </a:rPr>
              <a:t>Liénard</a:t>
            </a:r>
            <a:endParaRPr lang="en-GB" sz="900" b="1" dirty="0">
              <a:solidFill>
                <a:srgbClr val="331933"/>
              </a:solidFill>
              <a:latin typeface="Arial Narrow"/>
              <a:cs typeface="Arial Narrow"/>
            </a:endParaRPr>
          </a:p>
          <a:p>
            <a:pPr marL="180000"/>
            <a:r>
              <a:rPr lang="en-GB" sz="900" dirty="0" smtClean="0">
                <a:solidFill>
                  <a:srgbClr val="331933"/>
                </a:solidFill>
                <a:latin typeface="Arial Narrow"/>
                <a:cs typeface="Arial Narrow"/>
              </a:rPr>
              <a:t>15:10     Closing </a:t>
            </a:r>
            <a:r>
              <a:rPr lang="en-GB" sz="900" dirty="0">
                <a:solidFill>
                  <a:srgbClr val="331933"/>
                </a:solidFill>
                <a:latin typeface="Arial Narrow"/>
                <a:cs typeface="Arial Narrow"/>
              </a:rPr>
              <a:t>remarks</a:t>
            </a:r>
          </a:p>
          <a:p>
            <a:pPr marL="180000"/>
            <a:r>
              <a:rPr lang="en-GB" sz="900" b="1" dirty="0">
                <a:solidFill>
                  <a:srgbClr val="331933"/>
                </a:solidFill>
                <a:latin typeface="Arial Narrow"/>
                <a:cs typeface="Arial Narrow"/>
              </a:rPr>
              <a:t>             </a:t>
            </a:r>
            <a:r>
              <a:rPr lang="en-GB" sz="900" b="1" dirty="0" smtClean="0">
                <a:solidFill>
                  <a:srgbClr val="331933"/>
                </a:solidFill>
                <a:latin typeface="Arial Narrow"/>
                <a:cs typeface="Arial Narrow"/>
              </a:rPr>
              <a:t> D. </a:t>
            </a:r>
            <a:r>
              <a:rPr lang="en-GB" sz="900" b="1" dirty="0" err="1" smtClean="0">
                <a:solidFill>
                  <a:srgbClr val="331933"/>
                </a:solidFill>
                <a:latin typeface="Arial Narrow"/>
                <a:cs typeface="Arial Narrow"/>
              </a:rPr>
              <a:t>Razavi</a:t>
            </a:r>
            <a:endParaRPr lang="fr-FR" sz="900" dirty="0">
              <a:solidFill>
                <a:srgbClr val="331933"/>
              </a:solidFill>
              <a:latin typeface="Arial Narrow"/>
              <a:cs typeface="Arial Narrow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008626" y="932791"/>
            <a:ext cx="3904814" cy="23278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57499" tIns="28750" rIns="57499" bIns="28750" rtlCol="0" anchor="t">
            <a:spAutoFit/>
          </a:bodyPr>
          <a:lstStyle/>
          <a:p>
            <a:pPr algn="ctr">
              <a:lnSpc>
                <a:spcPts val="1347"/>
              </a:lnSpc>
              <a:spcAft>
                <a:spcPts val="581"/>
              </a:spcAft>
            </a:pPr>
            <a:endParaRPr lang="fr-FR" sz="1200" b="1" dirty="0">
              <a:latin typeface="Arial Narrow"/>
              <a:cs typeface="Arial Narrow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337570" y="1231948"/>
            <a:ext cx="2255187" cy="219049"/>
          </a:xfrm>
          <a:prstGeom prst="rect">
            <a:avLst/>
          </a:prstGeom>
          <a:solidFill>
            <a:srgbClr val="A3A101"/>
          </a:solidFill>
        </p:spPr>
        <p:txBody>
          <a:bodyPr wrap="square" lIns="57499" tIns="28750" rIns="57499" bIns="28750" rtlCol="0">
            <a:spAutoFit/>
          </a:bodyPr>
          <a:lstStyle/>
          <a:p>
            <a:pPr algn="r">
              <a:lnSpc>
                <a:spcPts val="1197"/>
              </a:lnSpc>
              <a:spcBef>
                <a:spcPts val="898"/>
              </a:spcBef>
              <a:spcAft>
                <a:spcPts val="581"/>
              </a:spcAft>
            </a:pPr>
            <a:r>
              <a:rPr lang="fr-FR" sz="1500" b="1" dirty="0">
                <a:latin typeface="Arial Narrow"/>
                <a:cs typeface="Arial Narrow"/>
              </a:rPr>
              <a:t>Saturday, </a:t>
            </a:r>
            <a:r>
              <a:rPr lang="fr-FR" sz="1500" b="1" dirty="0" smtClean="0">
                <a:latin typeface="Arial Narrow"/>
                <a:cs typeface="Arial Narrow"/>
              </a:rPr>
              <a:t>28 </a:t>
            </a:r>
            <a:r>
              <a:rPr lang="fr-FR" sz="1500" b="1" dirty="0">
                <a:latin typeface="Arial Narrow"/>
                <a:cs typeface="Arial Narrow"/>
              </a:rPr>
              <a:t>March </a:t>
            </a:r>
            <a:r>
              <a:rPr lang="fr-FR" sz="1500" b="1" dirty="0" smtClean="0">
                <a:latin typeface="Arial Narrow"/>
                <a:cs typeface="Arial Narrow"/>
              </a:rPr>
              <a:t>2015</a:t>
            </a:r>
            <a:endParaRPr lang="fr-FR" sz="1000" dirty="0">
              <a:latin typeface="Arial Narrow"/>
              <a:cs typeface="Arial Narrow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8018" y="1052737"/>
            <a:ext cx="4045463" cy="482796"/>
          </a:xfrm>
          <a:prstGeom prst="rect">
            <a:avLst/>
          </a:prstGeom>
          <a:solidFill>
            <a:schemeClr val="accent2">
              <a:lumMod val="25000"/>
              <a:lumOff val="75000"/>
            </a:schemeClr>
          </a:solidFill>
        </p:spPr>
        <p:txBody>
          <a:bodyPr wrap="square" lIns="68398" tIns="34199" rIns="68398" bIns="34199" anchor="ctr" anchorCtr="0">
            <a:noAutofit/>
          </a:bodyPr>
          <a:lstStyle/>
          <a:p>
            <a:pPr algn="ctr">
              <a:lnSpc>
                <a:spcPts val="0"/>
              </a:lnSpc>
              <a:spcAft>
                <a:spcPts val="581"/>
              </a:spcAft>
            </a:pPr>
            <a:endParaRPr lang="fr-FR" sz="1500" b="1" dirty="0" smtClean="0">
              <a:latin typeface="Arial Narrow"/>
              <a:cs typeface="Arial Narrow"/>
            </a:endParaRPr>
          </a:p>
          <a:p>
            <a:pPr algn="ctr">
              <a:lnSpc>
                <a:spcPts val="898"/>
              </a:lnSpc>
              <a:spcAft>
                <a:spcPts val="581"/>
              </a:spcAft>
            </a:pPr>
            <a:r>
              <a:rPr lang="fr-FR" b="1" dirty="0" err="1" smtClean="0">
                <a:latin typeface="Arial Narrow"/>
                <a:cs typeface="Arial Narrow"/>
              </a:rPr>
              <a:t>Advances</a:t>
            </a:r>
            <a:r>
              <a:rPr lang="fr-FR" b="1" dirty="0" smtClean="0">
                <a:latin typeface="Arial Narrow"/>
                <a:cs typeface="Arial Narrow"/>
              </a:rPr>
              <a:t> in </a:t>
            </a:r>
            <a:r>
              <a:rPr lang="fr-FR" b="1" dirty="0" err="1" smtClean="0">
                <a:latin typeface="Arial Narrow"/>
                <a:cs typeface="Arial Narrow"/>
              </a:rPr>
              <a:t>Psycho-oncology</a:t>
            </a:r>
            <a:endParaRPr lang="fr-FR" b="1" dirty="0" smtClean="0">
              <a:latin typeface="Arial Narrow"/>
              <a:cs typeface="Arial Narrow"/>
            </a:endParaRPr>
          </a:p>
        </p:txBody>
      </p:sp>
      <p:grpSp>
        <p:nvGrpSpPr>
          <p:cNvPr id="34" name="Grouper 33"/>
          <p:cNvGrpSpPr/>
          <p:nvPr/>
        </p:nvGrpSpPr>
        <p:grpSpPr>
          <a:xfrm>
            <a:off x="2204864" y="9184103"/>
            <a:ext cx="4680520" cy="593433"/>
            <a:chOff x="2204864" y="9184103"/>
            <a:chExt cx="4680520" cy="593433"/>
          </a:xfrm>
        </p:grpSpPr>
        <p:pic>
          <p:nvPicPr>
            <p:cNvPr id="35" name="Image 34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3702" y="9184103"/>
              <a:ext cx="572524" cy="5716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6" name="Image 35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7310" y="9184103"/>
              <a:ext cx="617089" cy="5716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7" name="Image 36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4399" y="9184103"/>
              <a:ext cx="817134" cy="58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8" name="Image 3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04864" y="9184103"/>
              <a:ext cx="682446" cy="585075"/>
            </a:xfrm>
            <a:prstGeom prst="rect">
              <a:avLst/>
            </a:prstGeom>
          </p:spPr>
        </p:pic>
        <p:pic>
          <p:nvPicPr>
            <p:cNvPr id="39" name="I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292160" y="9184103"/>
              <a:ext cx="593224" cy="59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0" name="I 2" descr="UMONS rouge quadri (avec texte).PN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835841" y="9184103"/>
              <a:ext cx="1456319" cy="57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1" name="Grouper 40"/>
          <p:cNvGrpSpPr/>
          <p:nvPr/>
        </p:nvGrpSpPr>
        <p:grpSpPr>
          <a:xfrm>
            <a:off x="2357264" y="9336503"/>
            <a:ext cx="4680520" cy="593433"/>
            <a:chOff x="2204864" y="9184103"/>
            <a:chExt cx="4680520" cy="593433"/>
          </a:xfrm>
        </p:grpSpPr>
        <p:pic>
          <p:nvPicPr>
            <p:cNvPr id="42" name="Image 41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3702" y="9184103"/>
              <a:ext cx="572524" cy="5716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3" name="Image 42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7310" y="9184103"/>
              <a:ext cx="617089" cy="5716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4" name="Image 43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4399" y="9184103"/>
              <a:ext cx="817134" cy="58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5" name="Image 4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04864" y="9184103"/>
              <a:ext cx="682446" cy="585075"/>
            </a:xfrm>
            <a:prstGeom prst="rect">
              <a:avLst/>
            </a:prstGeom>
          </p:spPr>
        </p:pic>
        <p:pic>
          <p:nvPicPr>
            <p:cNvPr id="46" name="I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292160" y="9184103"/>
              <a:ext cx="593224" cy="59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7" name="I 2" descr="UMONS rouge quadri (avec texte).PN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835841" y="9184103"/>
              <a:ext cx="1456319" cy="57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8" name="Grouper 47"/>
          <p:cNvGrpSpPr/>
          <p:nvPr/>
        </p:nvGrpSpPr>
        <p:grpSpPr>
          <a:xfrm>
            <a:off x="2509664" y="9488903"/>
            <a:ext cx="4680520" cy="593433"/>
            <a:chOff x="2204864" y="9184103"/>
            <a:chExt cx="4680520" cy="593433"/>
          </a:xfrm>
        </p:grpSpPr>
        <p:pic>
          <p:nvPicPr>
            <p:cNvPr id="49" name="Image 48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83702" y="9184103"/>
              <a:ext cx="572524" cy="57160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" name="Image 49"/>
            <p:cNvPicPr/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887310" y="9184103"/>
              <a:ext cx="617089" cy="571607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" name="Image 50"/>
            <p:cNvPicPr/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4399" y="9184103"/>
              <a:ext cx="817134" cy="585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2" name="Image 5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04864" y="9184103"/>
              <a:ext cx="682446" cy="585075"/>
            </a:xfrm>
            <a:prstGeom prst="rect">
              <a:avLst/>
            </a:prstGeom>
          </p:spPr>
        </p:pic>
        <p:pic>
          <p:nvPicPr>
            <p:cNvPr id="53" name="I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6292160" y="9184103"/>
              <a:ext cx="593224" cy="593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4" name="I 2" descr="UMONS rouge quadri (avec texte).PN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4835841" y="9184103"/>
              <a:ext cx="1456319" cy="5716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6" name="Image 5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1912" y="226767"/>
            <a:ext cx="363003" cy="40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7" name="Image 5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56543" y="226766"/>
            <a:ext cx="391259" cy="40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8" name="Image 57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47802" y="226767"/>
            <a:ext cx="518096" cy="40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" name="Image 5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3845" y="226767"/>
            <a:ext cx="432698" cy="406867"/>
          </a:xfrm>
          <a:prstGeom prst="rect">
            <a:avLst/>
          </a:prstGeom>
        </p:spPr>
      </p:pic>
      <p:pic>
        <p:nvPicPr>
          <p:cNvPr id="60" name="I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335004" y="226767"/>
            <a:ext cx="370769" cy="4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" name="I 2" descr="UMONS rouge quadri (avec texte)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91989" y="226767"/>
            <a:ext cx="944968" cy="4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" name="Image 6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38930" y="219735"/>
            <a:ext cx="391259" cy="40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63" name="Image 6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6232" y="223686"/>
            <a:ext cx="442820" cy="4068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743412" y="1772816"/>
            <a:ext cx="4152974" cy="405529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txBody>
          <a:bodyPr wrap="square" lIns="57499" tIns="28750" rIns="57499" bIns="28750" rtlCol="0" anchor="ctr" anchorCtr="0">
            <a:noAutofit/>
          </a:bodyPr>
          <a:lstStyle/>
          <a:p>
            <a:pPr algn="ctr">
              <a:lnSpc>
                <a:spcPts val="898"/>
              </a:lnSpc>
              <a:spcAft>
                <a:spcPts val="581"/>
              </a:spcAft>
            </a:pPr>
            <a:r>
              <a:rPr lang="fr-FR" sz="1600" b="1" dirty="0">
                <a:latin typeface="Arial Narrow"/>
                <a:cs typeface="Arial Narrow"/>
              </a:rPr>
              <a:t>Meeting Prof. </a:t>
            </a:r>
            <a:r>
              <a:rPr lang="fr-FR" sz="1600" b="1" dirty="0" smtClean="0">
                <a:latin typeface="Arial Narrow"/>
                <a:cs typeface="Arial Narrow"/>
              </a:rPr>
              <a:t>P. </a:t>
            </a:r>
            <a:r>
              <a:rPr lang="fr-FR" sz="1600" b="1" dirty="0" err="1" smtClean="0">
                <a:latin typeface="Arial Narrow"/>
                <a:cs typeface="Arial Narrow"/>
              </a:rPr>
              <a:t>Butow</a:t>
            </a:r>
            <a:r>
              <a:rPr lang="fr-FR" sz="1600" b="1" dirty="0" smtClean="0">
                <a:latin typeface="Arial Narrow"/>
                <a:cs typeface="Arial Narrow"/>
              </a:rPr>
              <a:t> and Prof. J. Turner</a:t>
            </a:r>
            <a:endParaRPr lang="fr-FR" sz="1600" b="1" dirty="0">
              <a:latin typeface="Arial Narrow"/>
              <a:cs typeface="Arial Narrow"/>
            </a:endParaRPr>
          </a:p>
        </p:txBody>
      </p:sp>
      <p:pic>
        <p:nvPicPr>
          <p:cNvPr id="64" name="I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17096" y="223687"/>
            <a:ext cx="384927" cy="40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ZoneTexte 27"/>
          <p:cNvSpPr txBox="1"/>
          <p:nvPr/>
        </p:nvSpPr>
        <p:spPr>
          <a:xfrm>
            <a:off x="2736146" y="2132856"/>
            <a:ext cx="2160240" cy="2880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57499" tIns="28750" rIns="57499" bIns="28750" rtlCol="0" anchor="ctr" anchorCtr="0">
            <a:noAutofit/>
          </a:bodyPr>
          <a:lstStyle/>
          <a:p>
            <a:pPr algn="r">
              <a:lnSpc>
                <a:spcPts val="1197"/>
              </a:lnSpc>
              <a:spcBef>
                <a:spcPts val="898"/>
              </a:spcBef>
              <a:spcAft>
                <a:spcPts val="581"/>
              </a:spcAft>
            </a:pPr>
            <a:r>
              <a:rPr lang="fr-FR" sz="1500" b="1" dirty="0">
                <a:latin typeface="Arial Narrow"/>
                <a:cs typeface="Arial Narrow"/>
              </a:rPr>
              <a:t>Friday, </a:t>
            </a:r>
            <a:r>
              <a:rPr lang="fr-FR" sz="1500" b="1" dirty="0" smtClean="0">
                <a:latin typeface="Arial Narrow"/>
                <a:cs typeface="Arial Narrow"/>
              </a:rPr>
              <a:t>27 </a:t>
            </a:r>
            <a:r>
              <a:rPr lang="fr-FR" sz="1500" b="1" dirty="0">
                <a:latin typeface="Arial Narrow"/>
                <a:cs typeface="Arial Narrow"/>
              </a:rPr>
              <a:t>March </a:t>
            </a:r>
            <a:r>
              <a:rPr lang="fr-FR" sz="1500" b="1" dirty="0" smtClean="0">
                <a:latin typeface="Arial Narrow"/>
                <a:cs typeface="Arial Narrow"/>
              </a:rPr>
              <a:t>2015</a:t>
            </a:r>
            <a:endParaRPr lang="fr-FR" sz="1000" dirty="0">
              <a:latin typeface="Arial Narrow"/>
              <a:cs typeface="Arial Narrow"/>
            </a:endParaRPr>
          </a:p>
        </p:txBody>
      </p:sp>
      <p:pic>
        <p:nvPicPr>
          <p:cNvPr id="55" name="Image 5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02023" y="226834"/>
            <a:ext cx="319181" cy="40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4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oneTexte 32"/>
          <p:cNvSpPr txBox="1"/>
          <p:nvPr/>
        </p:nvSpPr>
        <p:spPr>
          <a:xfrm>
            <a:off x="750839" y="4586272"/>
            <a:ext cx="8827470" cy="2159162"/>
          </a:xfrm>
          <a:prstGeom prst="rect">
            <a:avLst/>
          </a:prstGeom>
          <a:solidFill>
            <a:schemeClr val="accent5"/>
          </a:solidFill>
        </p:spPr>
        <p:txBody>
          <a:bodyPr wrap="square" lIns="57499" tIns="28750" rIns="57499" bIns="28750" rtlCol="0">
            <a:noAutofit/>
          </a:bodyPr>
          <a:lstStyle/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  <a:p>
            <a:pPr algn="r">
              <a:lnSpc>
                <a:spcPts val="898"/>
              </a:lnSpc>
              <a:spcBef>
                <a:spcPts val="898"/>
              </a:spcBef>
              <a:spcAft>
                <a:spcPts val="581"/>
              </a:spcAft>
            </a:pPr>
            <a:endParaRPr lang="fr-FR" sz="1000" dirty="0">
              <a:latin typeface="Arial Narrow"/>
              <a:cs typeface="Arial Narrow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" y="0"/>
            <a:ext cx="750834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6258" tIns="33129" rIns="66258" bIns="33129" rtlCol="0" anchor="ctr"/>
          <a:lstStyle/>
          <a:p>
            <a:pPr algn="ctr"/>
            <a:endParaRPr lang="fr-FR" dirty="0">
              <a:latin typeface="Arial Narrow"/>
              <a:cs typeface="Arial Narrow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80662" y="122465"/>
            <a:ext cx="138100" cy="346047"/>
          </a:xfrm>
          <a:prstGeom prst="rect">
            <a:avLst/>
          </a:prstGeom>
          <a:noFill/>
        </p:spPr>
        <p:txBody>
          <a:bodyPr wrap="none" lIns="68382" tIns="34190" rIns="68382" bIns="34190" rtlCol="0">
            <a:spAutoFit/>
          </a:bodyPr>
          <a:lstStyle/>
          <a:p>
            <a:endParaRPr lang="fr-FR" dirty="0">
              <a:latin typeface="Arial Narrow"/>
              <a:cs typeface="Arial Narrow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44079" y="237557"/>
            <a:ext cx="4349624" cy="125184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66258" tIns="33129" rIns="66258" bIns="33129">
            <a:spAutoFit/>
          </a:bodyPr>
          <a:lstStyle/>
          <a:p>
            <a:pPr algn="r"/>
            <a:r>
              <a:rPr lang="fr-FR" sz="2100" b="1" dirty="0">
                <a:latin typeface="Arial Narrow"/>
                <a:cs typeface="Arial Narrow"/>
              </a:rPr>
              <a:t>MEETING ADDRESS</a:t>
            </a:r>
            <a:endParaRPr lang="fr-FR" sz="1300" b="1" dirty="0" smtClean="0">
              <a:latin typeface="Arial Narrow"/>
              <a:cs typeface="Arial Narrow"/>
            </a:endParaRPr>
          </a:p>
          <a:p>
            <a:pPr algn="r"/>
            <a:r>
              <a:rPr lang="fr-FR" sz="1400" dirty="0" smtClean="0">
                <a:latin typeface="Arial Narrow"/>
                <a:cs typeface="Arial Narrow"/>
              </a:rPr>
              <a:t>Université Libre de Bruxelles</a:t>
            </a:r>
          </a:p>
          <a:p>
            <a:pPr algn="r"/>
            <a:r>
              <a:rPr lang="fr-FR" sz="1400" dirty="0" smtClean="0">
                <a:latin typeface="Arial Narrow"/>
                <a:cs typeface="Arial Narrow"/>
              </a:rPr>
              <a:t>Campus du </a:t>
            </a:r>
            <a:r>
              <a:rPr lang="fr-FR" sz="1400" dirty="0" err="1" smtClean="0">
                <a:latin typeface="Arial Narrow"/>
                <a:cs typeface="Arial Narrow"/>
              </a:rPr>
              <a:t>Solbosch</a:t>
            </a:r>
            <a:r>
              <a:rPr lang="fr-FR" sz="1400" dirty="0" smtClean="0">
                <a:latin typeface="Arial Narrow"/>
                <a:cs typeface="Arial Narrow"/>
              </a:rPr>
              <a:t> </a:t>
            </a:r>
            <a:endParaRPr lang="fr-FR" sz="1400" dirty="0" smtClean="0">
              <a:latin typeface="Arial Narrow"/>
              <a:cs typeface="Arial Narrow"/>
            </a:endParaRPr>
          </a:p>
          <a:p>
            <a:pPr algn="r"/>
            <a:r>
              <a:rPr lang="fr-FR" sz="1400" dirty="0" smtClean="0">
                <a:latin typeface="Arial Narrow"/>
                <a:cs typeface="Arial Narrow"/>
              </a:rPr>
              <a:t>Bâtiment UB2-147</a:t>
            </a:r>
          </a:p>
          <a:p>
            <a:pPr algn="r"/>
            <a:r>
              <a:rPr lang="fr-FR" sz="1400" dirty="0" smtClean="0">
                <a:latin typeface="Arial Narrow"/>
                <a:cs typeface="Arial Narrow"/>
              </a:rPr>
              <a:t>B-1050 </a:t>
            </a:r>
            <a:r>
              <a:rPr lang="fr-FR" sz="1400" dirty="0" smtClean="0">
                <a:latin typeface="Arial Narrow"/>
                <a:cs typeface="Arial Narrow"/>
              </a:rPr>
              <a:t>BRUSSELS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04846" y="5517232"/>
            <a:ext cx="5188857" cy="8055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lIns="66258" tIns="33129" rIns="66258" bIns="33129">
            <a:spAutoFit/>
          </a:bodyPr>
          <a:lstStyle/>
          <a:p>
            <a:r>
              <a:rPr lang="fr-FR" sz="1200" b="1" dirty="0" smtClean="0">
                <a:latin typeface="Calibri"/>
                <a:cs typeface="Calibri"/>
              </a:rPr>
              <a:t>INFORMATION-INSCRIPTION</a:t>
            </a:r>
            <a:endParaRPr lang="fr-FR" sz="1200" b="1" dirty="0">
              <a:latin typeface="Calibri"/>
              <a:cs typeface="Calibri"/>
            </a:endParaRPr>
          </a:p>
          <a:p>
            <a:r>
              <a:rPr lang="fr-FR" sz="1200" dirty="0" smtClean="0">
                <a:latin typeface="Calibri"/>
                <a:cs typeface="Calibri"/>
              </a:rPr>
              <a:t>http</a:t>
            </a:r>
            <a:r>
              <a:rPr lang="fr-FR" sz="1200" dirty="0" smtClean="0">
                <a:latin typeface="Calibri"/>
                <a:cs typeface="Calibri"/>
              </a:rPr>
              <a:t>://www.psycho-oncologie.be</a:t>
            </a:r>
            <a:endParaRPr lang="fr-FR" sz="1200" dirty="0">
              <a:latin typeface="Calibri"/>
              <a:cs typeface="Calibri"/>
            </a:endParaRPr>
          </a:p>
          <a:p>
            <a:r>
              <a:rPr lang="fr-FR" sz="1200" dirty="0" smtClean="0">
                <a:solidFill>
                  <a:srgbClr val="000000"/>
                </a:solidFill>
                <a:latin typeface="Calibri"/>
                <a:ea typeface="Lucida Grande"/>
                <a:cs typeface="Calibri"/>
              </a:rPr>
              <a:t>Contact: events@</a:t>
            </a:r>
            <a:r>
              <a:rPr lang="fr-FR" sz="1200" dirty="0">
                <a:solidFill>
                  <a:srgbClr val="000000"/>
                </a:solidFill>
                <a:latin typeface="Calibri"/>
                <a:ea typeface="Lucida Grande"/>
                <a:cs typeface="Calibri"/>
              </a:rPr>
              <a:t>cbpo.be - </a:t>
            </a:r>
            <a:r>
              <a:rPr lang="fr-FR" sz="1200" dirty="0">
                <a:solidFill>
                  <a:srgbClr val="000000"/>
                </a:solidFill>
                <a:latin typeface="Calibri"/>
                <a:cs typeface="Calibri"/>
              </a:rPr>
              <a:t>Tel: 0032 </a:t>
            </a:r>
            <a:r>
              <a:rPr lang="fr-FR" sz="1200" dirty="0">
                <a:latin typeface="Calibri"/>
                <a:cs typeface="Calibri"/>
              </a:rPr>
              <a:t>2 538 03 </a:t>
            </a:r>
            <a:r>
              <a:rPr lang="fr-FR" sz="1200" dirty="0" smtClean="0">
                <a:latin typeface="Calibri"/>
                <a:cs typeface="Calibri"/>
              </a:rPr>
              <a:t>27</a:t>
            </a:r>
          </a:p>
          <a:p>
            <a:r>
              <a:rPr lang="fr-FR" sz="1200" dirty="0" smtClean="0">
                <a:latin typeface="Calibri"/>
                <a:cs typeface="Calibri"/>
              </a:rPr>
              <a:t>Valérie Mérien (C.P.O.)</a:t>
            </a:r>
            <a:endParaRPr lang="fr-FR" sz="1200" dirty="0">
              <a:latin typeface="Calibri"/>
              <a:cs typeface="Calibri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63932" y="4149080"/>
            <a:ext cx="278602" cy="1543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fr-FR">
              <a:latin typeface="Arial Narrow"/>
              <a:cs typeface="Arial Narrow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63932" y="4431969"/>
            <a:ext cx="278602" cy="1543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415" tIns="34208" rIns="68415" bIns="34208" rtlCol="0" anchor="ctr"/>
          <a:lstStyle/>
          <a:p>
            <a:pPr algn="ctr"/>
            <a:endParaRPr lang="fr-FR">
              <a:latin typeface="Arial Narrow"/>
              <a:cs typeface="Arial Narrow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0839" y="3808078"/>
            <a:ext cx="5349676" cy="1590399"/>
          </a:xfrm>
          <a:prstGeom prst="rect">
            <a:avLst/>
          </a:prstGeom>
          <a:solidFill>
            <a:schemeClr val="accent6"/>
          </a:solidFill>
        </p:spPr>
        <p:txBody>
          <a:bodyPr wrap="square" lIns="66258" tIns="33129" rIns="66258" bIns="33129">
            <a:spAutoFit/>
          </a:bodyPr>
          <a:lstStyle/>
          <a:p>
            <a:pPr algn="ctr"/>
            <a:endParaRPr lang="fr-FR" sz="1100" dirty="0" smtClean="0">
              <a:latin typeface="Arial Narrow"/>
              <a:cs typeface="Arial Narrow"/>
            </a:endParaRPr>
          </a:p>
          <a:p>
            <a:pPr algn="ctr"/>
            <a:endParaRPr lang="fr-FR" sz="1100" dirty="0">
              <a:latin typeface="Arial Narrow"/>
              <a:cs typeface="Arial Narrow"/>
            </a:endParaRPr>
          </a:p>
          <a:p>
            <a:pPr algn="ctr"/>
            <a:endParaRPr lang="fr-FR" sz="1100" dirty="0" smtClean="0">
              <a:latin typeface="Arial Narrow"/>
              <a:cs typeface="Arial Narrow"/>
            </a:endParaRPr>
          </a:p>
          <a:p>
            <a:pPr algn="ctr"/>
            <a:endParaRPr lang="fr-FR" sz="1100" dirty="0">
              <a:latin typeface="Arial Narrow"/>
              <a:cs typeface="Arial Narrow"/>
            </a:endParaRPr>
          </a:p>
          <a:p>
            <a:pPr algn="ctr"/>
            <a:endParaRPr lang="fr-FR" sz="1100" dirty="0" smtClean="0">
              <a:latin typeface="Arial Narrow"/>
              <a:cs typeface="Arial Narrow"/>
            </a:endParaRPr>
          </a:p>
          <a:p>
            <a:pPr algn="ctr"/>
            <a:endParaRPr lang="fr-FR" sz="1100" dirty="0">
              <a:latin typeface="Arial Narrow"/>
              <a:cs typeface="Arial Narrow"/>
            </a:endParaRPr>
          </a:p>
          <a:p>
            <a:pPr algn="ctr"/>
            <a:endParaRPr lang="fr-FR" sz="1100" dirty="0" smtClean="0">
              <a:latin typeface="Arial Narrow"/>
              <a:cs typeface="Arial Narrow"/>
            </a:endParaRPr>
          </a:p>
          <a:p>
            <a:pPr algn="ctr"/>
            <a:endParaRPr lang="fr-FR" sz="1100" dirty="0">
              <a:latin typeface="Arial Narrow"/>
              <a:cs typeface="Arial Narrow"/>
            </a:endParaRPr>
          </a:p>
          <a:p>
            <a:pPr algn="ctr"/>
            <a:endParaRPr lang="fr-FR" sz="1100" dirty="0" smtClean="0">
              <a:latin typeface="Arial Narrow"/>
              <a:cs typeface="Arial Narrow"/>
            </a:endParaRPr>
          </a:p>
        </p:txBody>
      </p:sp>
      <p:pic>
        <p:nvPicPr>
          <p:cNvPr id="14" name="Image 1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7320" y="602752"/>
            <a:ext cx="2967608" cy="2754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299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antage">
  <a:themeElements>
    <a:clrScheme name="Personnalisée 5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Avantage.thmx</Template>
  <TotalTime>39374</TotalTime>
  <Words>218</Words>
  <Application>Microsoft Office PowerPoint</Application>
  <PresentationFormat>Format A4 (210 x 297 mm)</PresentationFormat>
  <Paragraphs>98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ＭＳ Ｐゴシック</vt:lpstr>
      <vt:lpstr>Arial Narrow</vt:lpstr>
      <vt:lpstr>Calibri</vt:lpstr>
      <vt:lpstr>ÇlÇr ÉSÉVÉbÉN</vt:lpstr>
      <vt:lpstr>ÇlÇr ñæí©</vt:lpstr>
      <vt:lpstr>Lucida Grande</vt:lpstr>
      <vt:lpstr>Rockwell</vt:lpstr>
      <vt:lpstr>Wingdings</vt:lpstr>
      <vt:lpstr>Avantage</vt:lpstr>
      <vt:lpstr>Présentation PowerPoint</vt:lpstr>
      <vt:lpstr>Présentation PowerPoint</vt:lpstr>
    </vt:vector>
  </TitlesOfParts>
  <Company>Laboratoire Cognition Langage Développement (LCLD)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Fabienne Chetail</dc:creator>
  <cp:lastModifiedBy>Angelique</cp:lastModifiedBy>
  <cp:revision>144</cp:revision>
  <cp:lastPrinted>2010-12-23T08:43:51Z</cp:lastPrinted>
  <dcterms:created xsi:type="dcterms:W3CDTF">2010-12-16T09:28:02Z</dcterms:created>
  <dcterms:modified xsi:type="dcterms:W3CDTF">2015-02-23T14:17:51Z</dcterms:modified>
</cp:coreProperties>
</file>