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4"/>
  </p:notesMasterIdLst>
  <p:sldIdLst>
    <p:sldId id="265" r:id="rId2"/>
    <p:sldId id="266" r:id="rId3"/>
  </p:sldIdLst>
  <p:sldSz cx="9906000" cy="6858000" type="A4"/>
  <p:notesSz cx="9144000" cy="6858000"/>
  <p:defaultTextStyle>
    <a:defPPr>
      <a:defRPr lang="fr-FR"/>
    </a:defPPr>
    <a:lvl1pPr marL="0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795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7588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1384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5178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8973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82767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6562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10357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5A9C"/>
    <a:srgbClr val="FFFF00"/>
    <a:srgbClr val="0000FF"/>
    <a:srgbClr val="0080FF"/>
    <a:srgbClr val="66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46" autoAdjust="0"/>
  </p:normalViewPr>
  <p:slideViewPr>
    <p:cSldViewPr snapToObjects="1">
      <p:cViewPr>
        <p:scale>
          <a:sx n="73" d="100"/>
          <a:sy n="73" d="100"/>
        </p:scale>
        <p:origin x="432" y="-88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87C11-0C3F-4717-983F-75EFED997FC5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98D2E-B56A-41CF-A8AB-77C8EC28CA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0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31338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62676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94014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325353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56691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88030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319367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650706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98D2E-B56A-41CF-A8AB-77C8EC28CAA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96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98D2E-B56A-41CF-A8AB-77C8EC28CAA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0650" y="4624669"/>
            <a:ext cx="4375150" cy="93345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0650" y="5562600"/>
            <a:ext cx="4375150" cy="748553"/>
          </a:xfrm>
        </p:spPr>
        <p:txBody>
          <a:bodyPr>
            <a:normAutofit/>
          </a:bodyPr>
          <a:lstStyle>
            <a:lvl1pPr marL="0" indent="0" algn="l">
              <a:spcBef>
                <a:spcPts val="314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652" y="6425641"/>
            <a:ext cx="1335367" cy="365125"/>
          </a:xfrm>
        </p:spPr>
        <p:txBody>
          <a:bodyPr/>
          <a:lstStyle>
            <a:lvl1pPr algn="l">
              <a:defRPr/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7083" y="6425641"/>
            <a:ext cx="2835835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6124" y="228600"/>
            <a:ext cx="4588405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09754" y="2377440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marL="0" algn="ctr" defTabSz="957816" rtl="0" eaLnBrk="1" latinLnBrk="0" hangingPunct="1"/>
            <a:endParaRPr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9754" y="228600"/>
            <a:ext cx="222885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369308" y="2377440"/>
            <a:ext cx="222885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44830" y="1985963"/>
            <a:ext cx="3962198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44830" y="4164965"/>
            <a:ext cx="3962198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777581" y="1985963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777581" y="4169664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6123" y="228600"/>
            <a:ext cx="373882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9" y="2571750"/>
            <a:ext cx="3526536" cy="116205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174" y="273051"/>
            <a:ext cx="4980516" cy="585311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852" y="3733801"/>
            <a:ext cx="3526536" cy="2392363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>
                <a:solidFill>
                  <a:schemeClr val="bg1"/>
                </a:solidFill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7351" y="6423586"/>
            <a:ext cx="1665567" cy="365125"/>
          </a:xfrm>
        </p:spPr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0915" y="6423586"/>
            <a:ext cx="359335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855" y="3124201"/>
            <a:ext cx="4223128" cy="87153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066" y="228600"/>
            <a:ext cx="3749046" cy="6345238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6855" y="3995737"/>
            <a:ext cx="4223128" cy="2147888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7351" y="6423586"/>
            <a:ext cx="1665567" cy="365125"/>
          </a:xfrm>
        </p:spPr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251" y="6423586"/>
            <a:ext cx="325556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322620" y="3370730"/>
            <a:ext cx="23894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15" y="4424081"/>
            <a:ext cx="6707087" cy="833719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065" y="228600"/>
            <a:ext cx="6909921" cy="4187952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715" y="5257800"/>
            <a:ext cx="6707087" cy="885825"/>
          </a:xfrm>
        </p:spPr>
        <p:txBody>
          <a:bodyPr/>
          <a:lstStyle>
            <a:lvl1pPr marL="0" indent="0">
              <a:spcBef>
                <a:spcPts val="314"/>
              </a:spcBef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369308" y="2377440"/>
            <a:ext cx="222885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54480" y="4632792"/>
            <a:ext cx="23894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6123" y="228600"/>
            <a:ext cx="69194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7" y="2571750"/>
            <a:ext cx="6696746" cy="116205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852" y="3733801"/>
            <a:ext cx="6694530" cy="2392363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>
                <a:solidFill>
                  <a:schemeClr val="bg1"/>
                </a:solidFill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46618" y="6235608"/>
            <a:ext cx="14607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853" y="6235608"/>
            <a:ext cx="50354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369308" y="237494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69308" y="4535425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6124" y="228600"/>
            <a:ext cx="458840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8" y="2571750"/>
            <a:ext cx="4351353" cy="116205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853" y="3733801"/>
            <a:ext cx="4349912" cy="2392363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>
                <a:solidFill>
                  <a:schemeClr val="bg1"/>
                </a:solidFill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1" y="6235608"/>
            <a:ext cx="14607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853" y="6235608"/>
            <a:ext cx="28065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009754" y="4534726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009754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009754" y="2381663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370064" y="2381663"/>
            <a:ext cx="222885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0" y="3124201"/>
            <a:ext cx="3368040" cy="87153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065" y="2365248"/>
            <a:ext cx="4593463" cy="4187952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5750" y="3995737"/>
            <a:ext cx="3368040" cy="2147888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7351" y="6423586"/>
            <a:ext cx="1665567" cy="365125"/>
          </a:xfrm>
        </p:spPr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251" y="6423586"/>
            <a:ext cx="325556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5146224" y="3370730"/>
            <a:ext cx="23894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1064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665677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94763" y="282574"/>
            <a:ext cx="695605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40588" y="282574"/>
            <a:ext cx="9906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2088" y="954743"/>
            <a:ext cx="738094" cy="5171422"/>
          </a:xfrm>
        </p:spPr>
        <p:txBody>
          <a:bodyPr vert="eaVert" anchor="t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58757"/>
            <a:ext cx="74295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9320076" y="553974"/>
            <a:ext cx="260909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15" y="134472"/>
            <a:ext cx="8186006" cy="995082"/>
          </a:xfrm>
        </p:spPr>
        <p:txBody>
          <a:bodyPr anchor="b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1" y="1129554"/>
            <a:ext cx="8188873" cy="774700"/>
          </a:xfrm>
        </p:spPr>
        <p:txBody>
          <a:bodyPr vert="horz" lIns="95782" tIns="47891" rIns="95782" bIns="47891" rtlCol="0" anchor="t" anchorCtr="0">
            <a:noAutofit/>
          </a:bodyPr>
          <a:lstStyle>
            <a:lvl1pPr marL="0" indent="0">
              <a:buNone/>
              <a:defRPr kumimoji="0" sz="25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marL="0" marR="0" lvl="0" indent="0" algn="l" defTabSz="957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0650" y="4624669"/>
            <a:ext cx="4375150" cy="93345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0650" y="5562600"/>
            <a:ext cx="4375150" cy="748553"/>
          </a:xfrm>
        </p:spPr>
        <p:txBody>
          <a:bodyPr>
            <a:normAutofit/>
          </a:bodyPr>
          <a:lstStyle>
            <a:lvl1pPr marL="0" indent="0" algn="l">
              <a:spcBef>
                <a:spcPts val="314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652" y="6425641"/>
            <a:ext cx="1335367" cy="365125"/>
          </a:xfrm>
        </p:spPr>
        <p:txBody>
          <a:bodyPr/>
          <a:lstStyle>
            <a:lvl1pPr algn="l">
              <a:defRPr/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7083" y="6425641"/>
            <a:ext cx="2835835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6124" y="228600"/>
            <a:ext cx="4588405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09754" y="2377440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009754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369308" y="237744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1779495"/>
            <a:ext cx="3343275" cy="2040905"/>
          </a:xfrm>
        </p:spPr>
        <p:txBody>
          <a:bodyPr lIns="47891" tIns="47891" rIns="47891" anchor="t">
            <a:noAutofit/>
          </a:bodyPr>
          <a:lstStyle>
            <a:lvl1pPr marL="0" indent="0" algn="ctr">
              <a:spcBef>
                <a:spcPts val="628"/>
              </a:spcBef>
              <a:buNone/>
              <a:defRPr sz="4800">
                <a:solidFill>
                  <a:schemeClr val="bg1"/>
                </a:solidFill>
              </a:defRPr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3816" y="228600"/>
            <a:ext cx="8884342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3124201"/>
            <a:ext cx="6108700" cy="1362075"/>
          </a:xfrm>
        </p:spPr>
        <p:txBody>
          <a:bodyPr anchor="b" anchorCtr="0">
            <a:normAutofit/>
          </a:bodyPr>
          <a:lstStyle>
            <a:lvl1pPr algn="l"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0" y="4495801"/>
            <a:ext cx="61087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14"/>
              </a:spcBef>
              <a:buNone/>
              <a:defRPr sz="1500" cap="none" baseline="0">
                <a:solidFill>
                  <a:schemeClr val="bg1"/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816" y="6248775"/>
            <a:ext cx="159758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0" y="6248775"/>
            <a:ext cx="6108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7950" y="6248775"/>
            <a:ext cx="600208" cy="365125"/>
          </a:xfrm>
        </p:spPr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170580" y="3110754"/>
            <a:ext cx="28265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564" y="228600"/>
            <a:ext cx="230452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94763" y="282574"/>
            <a:ext cx="695605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740588" y="282574"/>
            <a:ext cx="9906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1" y="1985964"/>
            <a:ext cx="3962400" cy="4140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985964"/>
            <a:ext cx="3962400" cy="4140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002" y="2447365"/>
            <a:ext cx="3962400" cy="367879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534" y="2447365"/>
            <a:ext cx="3962400" cy="367879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02" y="2070848"/>
            <a:ext cx="39624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534" y="2070848"/>
            <a:ext cx="39624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1" y="1985963"/>
            <a:ext cx="819992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40061" y="4164965"/>
            <a:ext cx="819992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97950" y="242235"/>
            <a:ext cx="600208" cy="365125"/>
          </a:xfrm>
        </p:spPr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7581" y="1985963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40061" y="1985964"/>
            <a:ext cx="3962400" cy="4140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777581" y="4169664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15" y="484094"/>
            <a:ext cx="8186006" cy="1116106"/>
          </a:xfrm>
          <a:prstGeom prst="rect">
            <a:avLst/>
          </a:prstGeom>
        </p:spPr>
        <p:txBody>
          <a:bodyPr vert="horz" lIns="95782" tIns="47891" rIns="95782" bIns="47891" rtlCol="0" anchor="t" anchorCtr="0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15" y="1981201"/>
            <a:ext cx="8186006" cy="4144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7" y="6423586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516" y="6423586"/>
            <a:ext cx="6633135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7950" y="242235"/>
            <a:ext cx="600208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xStyles>
    <p:titleStyle>
      <a:lvl1pPr algn="l" defTabSz="957816" rtl="0" eaLnBrk="1" latinLnBrk="0" hangingPunct="1">
        <a:spcBef>
          <a:spcPct val="0"/>
        </a:spcBef>
        <a:buNone/>
        <a:defRPr sz="37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9454" indent="-239454" algn="l" defTabSz="957816" rtl="0" eaLnBrk="1" latinLnBrk="0" hangingPunct="1">
        <a:spcBef>
          <a:spcPts val="2095"/>
        </a:spcBef>
        <a:buClr>
          <a:schemeClr val="accent1"/>
        </a:buClr>
        <a:buSzPct val="75000"/>
        <a:buFont typeface="Wingdings" pitchFamily="2" charset="2"/>
        <a:buChar char="n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78908" indent="-239454" algn="l" defTabSz="957816" rtl="0" eaLnBrk="1" latinLnBrk="0" hangingPunct="1">
        <a:spcBef>
          <a:spcPts val="628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18362" indent="-239454" algn="l" defTabSz="957816" rtl="0" eaLnBrk="1" latinLnBrk="0" hangingPunct="1">
        <a:spcBef>
          <a:spcPts val="628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57816" indent="-239454" algn="l" defTabSz="957816" rtl="0" eaLnBrk="1" latinLnBrk="0" hangingPunct="1">
        <a:spcBef>
          <a:spcPts val="628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97270" indent="-239454" algn="l" defTabSz="957816" rtl="0" eaLnBrk="1" latinLnBrk="0" hangingPunct="1">
        <a:spcBef>
          <a:spcPts val="628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43375" indent="-239454" algn="l" defTabSz="95781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79503" indent="-239454" algn="l" defTabSz="95781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17295" indent="-239454" algn="l" defTabSz="95781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55085" indent="-239454" algn="l" defTabSz="95781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728018" y="4509120"/>
            <a:ext cx="8905502" cy="2313465"/>
          </a:xfrm>
          <a:prstGeom prst="rect">
            <a:avLst/>
          </a:prstGeom>
          <a:solidFill>
            <a:schemeClr val="accent5"/>
          </a:solidFill>
        </p:spPr>
        <p:txBody>
          <a:bodyPr wrap="square" lIns="57499" tIns="28750" rIns="57499" bIns="28750" rtlCol="0">
            <a:spAutoFit/>
          </a:bodyPr>
          <a:lstStyle/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9957" y="626534"/>
            <a:ext cx="4582800" cy="306257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lIns="68398" tIns="34199" rIns="68398" bIns="34199" anchor="b" anchorCtr="0">
            <a:noAutofit/>
          </a:bodyPr>
          <a:lstStyle/>
          <a:p>
            <a:pPr algn="ctr">
              <a:lnSpc>
                <a:spcPts val="1347"/>
              </a:lnSpc>
              <a:spcAft>
                <a:spcPts val="581"/>
              </a:spcAft>
            </a:pPr>
            <a:endParaRPr lang="fr-FR" b="1" dirty="0" smtClean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" y="0"/>
            <a:ext cx="728013" cy="6858000"/>
          </a:xfrm>
          <a:prstGeom prst="rect">
            <a:avLst/>
          </a:prstGeom>
          <a:solidFill>
            <a:srgbClr val="753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258" tIns="33129" rIns="66258" bIns="33129" rtlCol="0" anchor="ctr"/>
          <a:lstStyle/>
          <a:p>
            <a:pPr algn="ctr"/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80662" y="122465"/>
            <a:ext cx="138100" cy="346047"/>
          </a:xfrm>
          <a:prstGeom prst="rect">
            <a:avLst/>
          </a:prstGeom>
          <a:noFill/>
        </p:spPr>
        <p:txBody>
          <a:bodyPr wrap="none" lIns="68382" tIns="34190" rIns="68382" bIns="34190" rtlCol="0">
            <a:spAutoFit/>
          </a:bodyPr>
          <a:lstStyle/>
          <a:p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80592" y="2178345"/>
            <a:ext cx="3615794" cy="4529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51312" tIns="0" rIns="51312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54">
              <a:lnSpc>
                <a:spcPts val="298"/>
              </a:lnSpc>
            </a:pPr>
            <a:endParaRPr lang="en-GB" sz="900" b="1" dirty="0"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 smtClean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 smtClean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marL="216000" defTabSz="684154">
              <a:lnSpc>
                <a:spcPts val="898"/>
              </a:lnSpc>
            </a:pPr>
            <a:endParaRPr lang="en-GB" sz="900" dirty="0">
              <a:latin typeface="Arial Narrow"/>
              <a:ea typeface="ÇlÇr ñæí©" charset="0"/>
              <a:cs typeface="Arial Narrow"/>
            </a:endParaRPr>
          </a:p>
          <a:p>
            <a:pPr marL="216000" lvl="1" defTabSz="684154"/>
            <a:endParaRPr lang="fr-FR" sz="900" dirty="0">
              <a:latin typeface="Arial Narrow"/>
              <a:cs typeface="Arial Narrow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08626" y="932791"/>
            <a:ext cx="3904814" cy="3658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57499" tIns="28750" rIns="57499" bIns="28750" rtlCol="0" anchor="t">
            <a:spAutoFit/>
          </a:bodyPr>
          <a:lstStyle/>
          <a:p>
            <a:pPr lvl="0" algn="ctr">
              <a:lnSpc>
                <a:spcPts val="898"/>
              </a:lnSpc>
              <a:spcAft>
                <a:spcPts val="581"/>
              </a:spcAft>
            </a:pPr>
            <a:endParaRPr lang="fr-FR" sz="1600" b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lvl="0" algn="ctr">
              <a:lnSpc>
                <a:spcPts val="898"/>
              </a:lnSpc>
              <a:spcAft>
                <a:spcPts val="581"/>
              </a:spcAft>
            </a:pPr>
            <a:endParaRPr lang="fr-FR" sz="16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018" y="1052737"/>
            <a:ext cx="4045463" cy="48279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lIns="68398" tIns="34199" rIns="68398" bIns="34199" anchor="ctr" anchorCtr="0">
            <a:noAutofit/>
          </a:bodyPr>
          <a:lstStyle/>
          <a:p>
            <a:pPr algn="ctr">
              <a:lnSpc>
                <a:spcPts val="0"/>
              </a:lnSpc>
              <a:spcAft>
                <a:spcPts val="581"/>
              </a:spcAft>
            </a:pPr>
            <a:endParaRPr lang="fr-FR" sz="1500" b="1" dirty="0" smtClean="0">
              <a:latin typeface="Arial Narrow"/>
              <a:cs typeface="Arial Narrow"/>
            </a:endParaRPr>
          </a:p>
          <a:p>
            <a:pPr algn="ctr">
              <a:lnSpc>
                <a:spcPts val="898"/>
              </a:lnSpc>
              <a:spcAft>
                <a:spcPts val="581"/>
              </a:spcAft>
            </a:pPr>
            <a:r>
              <a:rPr lang="fr-FR" b="1" dirty="0" err="1" smtClean="0">
                <a:latin typeface="Arial Narrow"/>
                <a:cs typeface="Arial Narrow"/>
              </a:rPr>
              <a:t>Advances</a:t>
            </a:r>
            <a:r>
              <a:rPr lang="fr-FR" b="1" dirty="0" smtClean="0">
                <a:latin typeface="Arial Narrow"/>
                <a:cs typeface="Arial Narrow"/>
              </a:rPr>
              <a:t> in </a:t>
            </a:r>
            <a:r>
              <a:rPr lang="fr-FR" b="1" dirty="0" err="1" smtClean="0">
                <a:latin typeface="Arial Narrow"/>
                <a:cs typeface="Arial Narrow"/>
              </a:rPr>
              <a:t>Psycho-oncology</a:t>
            </a:r>
            <a:endParaRPr lang="fr-FR" b="1" dirty="0" smtClean="0">
              <a:latin typeface="Arial Narrow"/>
              <a:cs typeface="Arial Narro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3412" y="1772816"/>
            <a:ext cx="4152974" cy="4055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57499" tIns="28750" rIns="57499" bIns="28750" rtlCol="0" anchor="ctr" anchorCtr="0">
            <a:noAutofit/>
          </a:bodyPr>
          <a:lstStyle/>
          <a:p>
            <a:pPr algn="ctr">
              <a:lnSpc>
                <a:spcPts val="898"/>
              </a:lnSpc>
              <a:spcAft>
                <a:spcPts val="581"/>
              </a:spcAft>
            </a:pPr>
            <a:r>
              <a:rPr lang="fr-FR" sz="1600" b="1" dirty="0">
                <a:latin typeface="Arial Narrow"/>
                <a:cs typeface="Arial Narrow"/>
              </a:rPr>
              <a:t>Meeting Prof. </a:t>
            </a:r>
            <a:r>
              <a:rPr lang="fr-FR" sz="1600" b="1" dirty="0" smtClean="0">
                <a:latin typeface="Arial Narrow"/>
                <a:cs typeface="Arial Narrow"/>
              </a:rPr>
              <a:t>F. </a:t>
            </a:r>
            <a:r>
              <a:rPr lang="fr-FR" sz="1600" b="1" dirty="0" err="1" smtClean="0">
                <a:latin typeface="Arial Narrow"/>
                <a:cs typeface="Arial Narrow"/>
              </a:rPr>
              <a:t>Penedo</a:t>
            </a:r>
            <a:endParaRPr lang="fr-FR" sz="1600" b="1" dirty="0">
              <a:latin typeface="Arial Narrow"/>
              <a:cs typeface="Arial Narrow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736146" y="2178345"/>
            <a:ext cx="2160240" cy="288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57499" tIns="28750" rIns="57499" bIns="28750" rtlCol="0" anchor="ctr" anchorCtr="0">
            <a:noAutofit/>
          </a:bodyPr>
          <a:lstStyle/>
          <a:p>
            <a:pPr algn="r">
              <a:lnSpc>
                <a:spcPts val="1197"/>
              </a:lnSpc>
              <a:spcBef>
                <a:spcPts val="898"/>
              </a:spcBef>
              <a:spcAft>
                <a:spcPts val="581"/>
              </a:spcAft>
            </a:pPr>
            <a:r>
              <a:rPr lang="fr-FR" sz="1500" b="1" dirty="0">
                <a:latin typeface="Arial Narrow"/>
                <a:cs typeface="Arial Narrow"/>
              </a:rPr>
              <a:t>Friday, </a:t>
            </a:r>
            <a:r>
              <a:rPr lang="fr-FR" sz="1500" b="1" dirty="0" smtClean="0">
                <a:latin typeface="Arial Narrow"/>
                <a:cs typeface="Arial Narrow"/>
              </a:rPr>
              <a:t> 07 </a:t>
            </a:r>
            <a:r>
              <a:rPr lang="fr-FR" sz="1500" b="1" dirty="0" err="1" smtClean="0">
                <a:latin typeface="Arial Narrow"/>
                <a:cs typeface="Arial Narrow"/>
              </a:rPr>
              <a:t>october</a:t>
            </a:r>
            <a:r>
              <a:rPr lang="fr-FR" sz="1500" b="1" dirty="0" smtClean="0">
                <a:latin typeface="Arial Narrow"/>
                <a:cs typeface="Arial Narrow"/>
              </a:rPr>
              <a:t> 2016</a:t>
            </a:r>
            <a:endParaRPr lang="fr-FR" sz="1000" dirty="0">
              <a:latin typeface="Arial Narrow"/>
              <a:cs typeface="Arial Narro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00" y="-19419"/>
            <a:ext cx="4395378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10" y="6346427"/>
            <a:ext cx="3400926" cy="360000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06504"/>
              </p:ext>
            </p:extLst>
          </p:nvPr>
        </p:nvGraphicFramePr>
        <p:xfrm>
          <a:off x="1301481" y="2642765"/>
          <a:ext cx="3594905" cy="4063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922"/>
                <a:gridCol w="2864983"/>
              </a:tblGrid>
              <a:tr h="211805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8h30</a:t>
                      </a:r>
                      <a:endParaRPr lang="fr-BE" sz="900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Registration and breakfast</a:t>
                      </a:r>
                      <a:endParaRPr lang="fr-BE" sz="900" i="1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27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9h00-9h20</a:t>
                      </a:r>
                      <a:endParaRPr lang="fr-BE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Introduction and presentation of Prof. </a:t>
                      </a:r>
                      <a:r>
                        <a:rPr lang="en-US" sz="900" i="1" dirty="0" err="1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Penedo</a:t>
                      </a: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Isabelle Merckaert </a:t>
                      </a:r>
                      <a:endParaRPr lang="fr-BE" sz="900" b="1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107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9h20-10h10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10h10-10h30</a:t>
                      </a:r>
                      <a:endParaRPr lang="fr-BE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Cognitive behavioral stress management (CBSM) : Psychosocial intervention in prostate cancer survivors. </a:t>
                      </a:r>
                      <a:endParaRPr lang="en-US" sz="900" i="1" dirty="0" smtClean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 smtClean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Face </a:t>
                      </a: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to face interventions, Technology based intervention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F. </a:t>
                      </a:r>
                      <a:r>
                        <a:rPr lang="en-US" sz="900" b="1" i="1" dirty="0" err="1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Penedo</a:t>
                      </a:r>
                      <a:r>
                        <a:rPr lang="en-US" sz="900" b="1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fr-BE" sz="900" b="1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Discussion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6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10h30-10h50</a:t>
                      </a:r>
                      <a:endParaRPr lang="fr-BE" sz="900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fr-BE" sz="900" i="1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5675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10h50-11h40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11h40-12h00</a:t>
                      </a:r>
                      <a:endParaRPr lang="fr-BE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 err="1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Biobehavioral</a:t>
                      </a: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 mechanisms in prostate cancer symptom burden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F. </a:t>
                      </a:r>
                      <a:r>
                        <a:rPr lang="fr-FR" sz="900" b="1" i="1" dirty="0" err="1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Penedo</a:t>
                      </a:r>
                      <a:endParaRPr lang="fr-BE" sz="900" b="1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Discussion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57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12h00-13h30</a:t>
                      </a:r>
                      <a:endParaRPr lang="fr-BE" sz="900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chemeClr val="accent5"/>
                          </a:solidFill>
                          <a:effectLst/>
                          <a:latin typeface="Arial Narrow" panose="020B0606020202030204" pitchFamily="34" charset="0"/>
                        </a:rPr>
                        <a:t>Lunch </a:t>
                      </a:r>
                      <a:endParaRPr lang="fr-BE" sz="900" i="1" dirty="0">
                        <a:solidFill>
                          <a:schemeClr val="accent5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107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</a:rPr>
                        <a:t>13h30-14h20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9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</a:rPr>
                        <a:t>14h20-14h50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Enhancing standards of cancer care by capturing patient experiences (distress screening) and implementing survivorship care planning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F. </a:t>
                      </a:r>
                      <a:r>
                        <a:rPr lang="fr-FR" sz="900" b="1" i="1" dirty="0" err="1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Penedo</a:t>
                      </a:r>
                      <a:endParaRPr lang="fr-BE" sz="900" b="1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Discussion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23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</a:rPr>
                        <a:t>15h00 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err="1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Closing</a:t>
                      </a:r>
                      <a:r>
                        <a:rPr lang="fr-FR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900" i="1" dirty="0" err="1" smtClean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Remarks</a:t>
                      </a:r>
                      <a:r>
                        <a:rPr lang="fr-FR" sz="900" i="1" dirty="0">
                          <a:solidFill>
                            <a:srgbClr val="005A9C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BE" sz="900" i="1" dirty="0">
                        <a:solidFill>
                          <a:srgbClr val="005A9C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91" marR="6291" marT="6291" marB="6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9855" y="2099421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sz="900"/>
          </a:p>
        </p:txBody>
      </p:sp>
    </p:spTree>
    <p:extLst>
      <p:ext uri="{BB962C8B-B14F-4D97-AF65-F5344CB8AC3E}">
        <p14:creationId xmlns:p14="http://schemas.microsoft.com/office/powerpoint/2010/main" val="41094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750839" y="4586272"/>
            <a:ext cx="8827470" cy="2159162"/>
          </a:xfrm>
          <a:prstGeom prst="rect">
            <a:avLst/>
          </a:prstGeom>
          <a:solidFill>
            <a:schemeClr val="accent5"/>
          </a:solidFill>
        </p:spPr>
        <p:txBody>
          <a:bodyPr wrap="square" lIns="57499" tIns="28750" rIns="57499" bIns="28750" rtlCol="0">
            <a:noAutofit/>
          </a:bodyPr>
          <a:lstStyle/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" y="0"/>
            <a:ext cx="75083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258" tIns="33129" rIns="66258" bIns="33129" rtlCol="0" anchor="ctr"/>
          <a:lstStyle/>
          <a:p>
            <a:pPr algn="ctr"/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80662" y="122465"/>
            <a:ext cx="138100" cy="346047"/>
          </a:xfrm>
          <a:prstGeom prst="rect">
            <a:avLst/>
          </a:prstGeom>
          <a:noFill/>
        </p:spPr>
        <p:txBody>
          <a:bodyPr wrap="none" lIns="68382" tIns="34190" rIns="68382" bIns="34190" rtlCol="0">
            <a:spAutoFit/>
          </a:bodyPr>
          <a:lstStyle/>
          <a:p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45304" y="1259998"/>
            <a:ext cx="4233005" cy="30677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6258" tIns="33129" rIns="66258" bIns="33129">
            <a:spAutoFit/>
          </a:bodyPr>
          <a:lstStyle/>
          <a:p>
            <a:pPr algn="r"/>
            <a:endParaRPr lang="fr-FR" sz="2100" b="1" dirty="0" smtClean="0">
              <a:latin typeface="Arial Narrow"/>
              <a:cs typeface="Arial Narrow"/>
            </a:endParaRPr>
          </a:p>
          <a:p>
            <a:pPr algn="r"/>
            <a:endParaRPr lang="fr-FR" sz="2100" b="1" dirty="0">
              <a:latin typeface="Arial Narrow"/>
              <a:cs typeface="Arial Narrow"/>
            </a:endParaRPr>
          </a:p>
          <a:p>
            <a:pPr algn="r"/>
            <a:r>
              <a:rPr lang="fr-FR" sz="2100" b="1" dirty="0" smtClean="0">
                <a:latin typeface="Arial Narrow"/>
                <a:cs typeface="Arial Narrow"/>
              </a:rPr>
              <a:t>MEETING </a:t>
            </a:r>
            <a:r>
              <a:rPr lang="fr-FR" sz="2100" b="1" dirty="0">
                <a:latin typeface="Arial Narrow"/>
                <a:cs typeface="Arial Narrow"/>
              </a:rPr>
              <a:t>ADDRESS</a:t>
            </a:r>
            <a:endParaRPr lang="fr-FR" sz="1300" b="1" dirty="0" smtClean="0">
              <a:latin typeface="Arial Narrow"/>
              <a:cs typeface="Arial Narrow"/>
            </a:endParaRPr>
          </a:p>
          <a:p>
            <a:pPr algn="r">
              <a:spcAft>
                <a:spcPts val="0"/>
              </a:spcAft>
            </a:pPr>
            <a:r>
              <a:rPr lang="fr-FR" sz="2000" b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Coordinator</a:t>
            </a:r>
            <a:r>
              <a:rPr lang="fr-FR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 : Isabelle Merckaert </a:t>
            </a:r>
            <a:endParaRPr lang="fr-BE" sz="2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fr-FR" sz="14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Institut Jules Bordet</a:t>
            </a:r>
            <a:endParaRPr lang="fr-FR" sz="1400" u="sng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u="sng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Meeting, registration, breakfast and coffee break</a:t>
            </a:r>
            <a:r>
              <a:rPr lang="fr-FR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endParaRPr lang="fr-FR" sz="14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Auditoire </a:t>
            </a:r>
            <a:r>
              <a:rPr lang="fr-FR" sz="1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Tagnon</a:t>
            </a:r>
            <a:endParaRPr lang="fr-BE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Boulevard </a:t>
            </a:r>
            <a:r>
              <a:rPr lang="fr-FR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de Waterloo</a:t>
            </a:r>
            <a:r>
              <a:rPr lang="fr-FR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121</a:t>
            </a:r>
          </a:p>
          <a:p>
            <a:pPr algn="r">
              <a:spcAft>
                <a:spcPts val="0"/>
              </a:spcAft>
            </a:pPr>
            <a:r>
              <a:rPr lang="fr-FR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1000, Bruxelles</a:t>
            </a:r>
          </a:p>
          <a:p>
            <a:pPr algn="r">
              <a:spcAft>
                <a:spcPts val="0"/>
              </a:spcAft>
            </a:pPr>
            <a:endParaRPr lang="fr-FR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fr-BE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3932" y="4149080"/>
            <a:ext cx="278602" cy="154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fr-FR">
              <a:latin typeface="Arial Narrow"/>
              <a:cs typeface="Arial Narro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63932" y="4431969"/>
            <a:ext cx="278602" cy="154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fr-FR">
              <a:latin typeface="Arial Narrow"/>
              <a:cs typeface="Arial Narrow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980" y="5965277"/>
            <a:ext cx="4766648" cy="50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82" y="0"/>
            <a:ext cx="4395378" cy="72000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81" y="1259998"/>
            <a:ext cx="3114675" cy="2676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829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Personnalisée 5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39437</TotalTime>
  <Words>56</Words>
  <Application>Microsoft Office PowerPoint</Application>
  <PresentationFormat>Format A4 (210 x 297 mm)</PresentationFormat>
  <Paragraphs>81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MS PGothic</vt:lpstr>
      <vt:lpstr>Arial Narrow</vt:lpstr>
      <vt:lpstr>Calibri</vt:lpstr>
      <vt:lpstr>ÇlÇr ñæí©</vt:lpstr>
      <vt:lpstr>Rockwell</vt:lpstr>
      <vt:lpstr>Times New Roman</vt:lpstr>
      <vt:lpstr>Wingdings</vt:lpstr>
      <vt:lpstr>Avantage</vt:lpstr>
      <vt:lpstr>Présentation PowerPoint</vt:lpstr>
      <vt:lpstr>Présentation PowerPoint</vt:lpstr>
    </vt:vector>
  </TitlesOfParts>
  <Company>Laboratoire Cognition Langage Développement (LCLD)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Fabienne Chetail</dc:creator>
  <cp:lastModifiedBy>Angelique</cp:lastModifiedBy>
  <cp:revision>153</cp:revision>
  <cp:lastPrinted>2016-09-30T10:13:04Z</cp:lastPrinted>
  <dcterms:created xsi:type="dcterms:W3CDTF">2010-12-16T09:28:02Z</dcterms:created>
  <dcterms:modified xsi:type="dcterms:W3CDTF">2016-09-30T10:21:47Z</dcterms:modified>
</cp:coreProperties>
</file>